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90" r:id="rId2"/>
    <p:sldId id="316" r:id="rId3"/>
    <p:sldId id="282" r:id="rId4"/>
    <p:sldId id="283" r:id="rId5"/>
    <p:sldId id="292" r:id="rId6"/>
    <p:sldId id="284" r:id="rId7"/>
    <p:sldId id="286" r:id="rId8"/>
    <p:sldId id="349" r:id="rId9"/>
    <p:sldId id="306" r:id="rId10"/>
    <p:sldId id="350" r:id="rId11"/>
    <p:sldId id="300" r:id="rId12"/>
    <p:sldId id="358" r:id="rId13"/>
    <p:sldId id="343" r:id="rId14"/>
    <p:sldId id="359" r:id="rId15"/>
    <p:sldId id="325" r:id="rId16"/>
    <p:sldId id="317" r:id="rId17"/>
    <p:sldId id="363" r:id="rId18"/>
    <p:sldId id="595" r:id="rId19"/>
    <p:sldId id="362" r:id="rId20"/>
    <p:sldId id="347" r:id="rId21"/>
    <p:sldId id="545" r:id="rId22"/>
    <p:sldId id="546" r:id="rId23"/>
    <p:sldId id="547" r:id="rId24"/>
    <p:sldId id="548" r:id="rId25"/>
    <p:sldId id="549" r:id="rId26"/>
    <p:sldId id="550" r:id="rId27"/>
    <p:sldId id="596" r:id="rId28"/>
    <p:sldId id="597" r:id="rId29"/>
    <p:sldId id="553" r:id="rId30"/>
    <p:sldId id="554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3" r:id="rId40"/>
    <p:sldId id="564" r:id="rId41"/>
    <p:sldId id="517" r:id="rId42"/>
    <p:sldId id="574" r:id="rId43"/>
    <p:sldId id="575" r:id="rId44"/>
    <p:sldId id="576" r:id="rId45"/>
    <p:sldId id="577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  <p:sldId id="535" r:id="rId59"/>
    <p:sldId id="536" r:id="rId60"/>
    <p:sldId id="296" r:id="rId61"/>
    <p:sldId id="578" r:id="rId62"/>
    <p:sldId id="579" r:id="rId63"/>
    <p:sldId id="580" r:id="rId64"/>
    <p:sldId id="581" r:id="rId65"/>
    <p:sldId id="582" r:id="rId66"/>
    <p:sldId id="583" r:id="rId67"/>
    <p:sldId id="584" r:id="rId68"/>
    <p:sldId id="585" r:id="rId69"/>
    <p:sldId id="586" r:id="rId70"/>
    <p:sldId id="297" r:id="rId71"/>
    <p:sldId id="331" r:id="rId72"/>
    <p:sldId id="332" r:id="rId73"/>
    <p:sldId id="333" r:id="rId74"/>
    <p:sldId id="334" r:id="rId75"/>
    <p:sldId id="335" r:id="rId76"/>
    <p:sldId id="392" r:id="rId77"/>
    <p:sldId id="337" r:id="rId78"/>
    <p:sldId id="338" r:id="rId79"/>
    <p:sldId id="418" r:id="rId80"/>
    <p:sldId id="444" r:id="rId81"/>
    <p:sldId id="421" r:id="rId82"/>
    <p:sldId id="422" r:id="rId83"/>
    <p:sldId id="423" r:id="rId84"/>
    <p:sldId id="587" r:id="rId85"/>
    <p:sldId id="588" r:id="rId86"/>
    <p:sldId id="589" r:id="rId87"/>
    <p:sldId id="590" r:id="rId88"/>
    <p:sldId id="591" r:id="rId89"/>
    <p:sldId id="592" r:id="rId90"/>
    <p:sldId id="593" r:id="rId91"/>
    <p:sldId id="594" r:id="rId92"/>
  </p:sldIdLst>
  <p:sldSz cx="12192000" cy="6858000"/>
  <p:notesSz cx="6865938" cy="9998075"/>
  <p:embeddedFontLst>
    <p:embeddedFont>
      <p:font typeface="나눔고딕 ExtraBold" charset="-127"/>
      <p:bold r:id="rId95"/>
    </p:embeddedFont>
    <p:embeddedFont>
      <p:font typeface="맑은 고딕" pitchFamily="50" charset="-127"/>
      <p:regular r:id="rId96"/>
      <p:bold r:id="rId97"/>
    </p:embeddedFont>
    <p:embeddedFont>
      <p:font typeface="HY헤드라인M" pitchFamily="18" charset="-127"/>
      <p:regular r:id="rId98"/>
    </p:embeddedFont>
    <p:embeddedFont>
      <p:font typeface="HY견고딕" pitchFamily="18" charset="-127"/>
      <p:regular r:id="rId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5428DB-6550-42E5-9BC2-CD949E347B09}">
          <p14:sldIdLst>
            <p14:sldId id="290"/>
            <p14:sldId id="316"/>
            <p14:sldId id="282"/>
            <p14:sldId id="283"/>
            <p14:sldId id="292"/>
            <p14:sldId id="284"/>
          </p14:sldIdLst>
        </p14:section>
        <p14:section name="01. 팀 및 프로그램 소개" id="{739EE896-718D-4EC4-96C0-E968BE8F4069}">
          <p14:sldIdLst>
            <p14:sldId id="286"/>
            <p14:sldId id="349"/>
            <p14:sldId id="306"/>
            <p14:sldId id="350"/>
          </p14:sldIdLst>
        </p14:section>
        <p14:section name="02. 개발 기간 및 개별 업무분담" id="{805053B3-0E41-483C-AA2E-850B0DDF6E50}">
          <p14:sldIdLst>
            <p14:sldId id="300"/>
            <p14:sldId id="358"/>
            <p14:sldId id="343"/>
            <p14:sldId id="359"/>
            <p14:sldId id="325"/>
          </p14:sldIdLst>
        </p14:section>
        <p14:section name="03. Architecture" id="{8F90D34A-0CFF-497D-BF28-F49FF10C36DD}">
          <p14:sldIdLst>
            <p14:sldId id="317"/>
            <p14:sldId id="363"/>
            <p14:sldId id="595"/>
            <p14:sldId id="362"/>
            <p14:sldId id="347"/>
          </p14:sldIdLst>
        </p14:section>
        <p14:section name="04. 요구사항 분석" id="{2F684E73-51EA-4B2C-8438-81BBFE681680}">
          <p14:sldIdLst>
            <p14:sldId id="545"/>
            <p14:sldId id="546"/>
            <p14:sldId id="547"/>
            <p14:sldId id="548"/>
            <p14:sldId id="549"/>
            <p14:sldId id="550"/>
            <p14:sldId id="596"/>
            <p14:sldId id="597"/>
          </p14:sldIdLst>
        </p14:section>
        <p14:section name="05. 유즈케이스 모델링" id="{9067FF96-A6DC-41F8-BD1F-B55B950D4F4E}">
          <p14:sldIdLst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</p14:sldIdLst>
        </p14:section>
        <p14:section name="06. 사용자 UI 설계" id="{66C2DE67-9777-46B5-B787-A3B88F851A3F}">
          <p14:sldIdLst>
            <p14:sldId id="517"/>
            <p14:sldId id="574"/>
            <p14:sldId id="575"/>
            <p14:sldId id="576"/>
            <p14:sldId id="577"/>
          </p14:sldIdLst>
        </p14:section>
        <p14:section name="07. 테이블 설계" id="{F001FCBC-74D0-4ED2-A196-7E6C44C39B6B}">
          <p14:sldIdLst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</p14:sldIdLst>
        </p14:section>
        <p14:section name="08. MVC 설계" id="{C5556C41-7308-429F-A877-97A1D7ED33D0}">
          <p14:sldIdLst>
            <p14:sldId id="296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</p14:sldIdLst>
        </p14:section>
        <p14:section name="09. 로직 설계" id="{88562734-CF71-4A28-8C32-D803B280C5B2}">
          <p14:sldIdLst>
            <p14:sldId id="297"/>
            <p14:sldId id="331"/>
            <p14:sldId id="332"/>
            <p14:sldId id="333"/>
            <p14:sldId id="334"/>
            <p14:sldId id="335"/>
            <p14:sldId id="392"/>
            <p14:sldId id="337"/>
            <p14:sldId id="338"/>
            <p14:sldId id="418"/>
            <p14:sldId id="444"/>
            <p14:sldId id="421"/>
            <p14:sldId id="422"/>
            <p14:sldId id="423"/>
          </p14:sldIdLst>
        </p14:section>
        <p14:section name="10. 시퀀스 다이어그램" id="{9E59DF5B-C2AE-4301-AEC9-FBED0A7EC7B5}">
          <p14:sldIdLst>
            <p14:sldId id="587"/>
            <p14:sldId id="588"/>
            <p14:sldId id="589"/>
          </p14:sldIdLst>
        </p14:section>
        <p14:section name="11. API SPEC" id="{8CA1D481-665D-4ED6-9117-7C6159DBCD45}">
          <p14:sldIdLst>
            <p14:sldId id="590"/>
            <p14:sldId id="591"/>
            <p14:sldId id="592"/>
            <p14:sldId id="593"/>
            <p14:sldId id="594"/>
          </p14:sldIdLst>
        </p14:section>
        <p14:section name="동영상 시연" id="{A2C3F1E2-BCC0-4F81-B403-CE6A1F855E68}">
          <p14:sldIdLst/>
        </p14:section>
        <p14:section name="Q&amp;A" id="{CC5F58E0-4F0F-45A4-AED7-2E4B21E69708}">
          <p14:sldIdLst/>
        </p14:section>
        <p14:section name="tmp" id="{E9653768-313C-4755-A1C0-3906DA755B58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15">
          <p15:clr>
            <a:srgbClr val="A4A3A4"/>
          </p15:clr>
        </p15:guide>
        <p15:guide id="4" pos="31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8E3"/>
    <a:srgbClr val="1AB29D"/>
    <a:srgbClr val="008000"/>
    <a:srgbClr val="21D4B6"/>
    <a:srgbClr val="C55A11"/>
    <a:srgbClr val="595959"/>
    <a:srgbClr val="404040"/>
    <a:srgbClr val="21D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7" autoAdjust="0"/>
    <p:restoredTop sz="86751" autoAdjust="0"/>
  </p:normalViewPr>
  <p:slideViewPr>
    <p:cSldViewPr snapToGrid="0" showGuides="1">
      <p:cViewPr>
        <p:scale>
          <a:sx n="105" d="100"/>
          <a:sy n="105" d="100"/>
        </p:scale>
        <p:origin x="-702" y="-54"/>
      </p:cViewPr>
      <p:guideLst>
        <p:guide orient="horz" pos="2137"/>
        <p:guide orient="horz" pos="715"/>
        <p:guide pos="3840"/>
        <p:guide pos="311"/>
      </p:guideLst>
    </p:cSldViewPr>
  </p:slideViewPr>
  <p:outlineViewPr>
    <p:cViewPr>
      <p:scale>
        <a:sx n="33" d="100"/>
        <a:sy n="33" d="100"/>
      </p:scale>
      <p:origin x="0" y="-26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59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110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CFD4DF-5546-47E2-B539-1F284BB32BB6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A8DA98-4005-4103-9E83-67DD93BCC1B7}">
      <dgm:prSet phldrT="[텍스트]"/>
      <dgm:spPr>
        <a:solidFill>
          <a:srgbClr val="1AB29D"/>
        </a:solidFill>
      </dgm:spPr>
      <dgm:t>
        <a:bodyPr/>
        <a:lstStyle/>
        <a:p>
          <a:pPr latinLnBrk="1"/>
          <a:r>
            <a:rPr lang="ko-KR" altLang="en-US" b="1" dirty="0"/>
            <a:t>개발 언어</a:t>
          </a:r>
        </a:p>
      </dgm:t>
    </dgm:pt>
    <dgm:pt modelId="{ECD6A577-D78A-4B71-BED2-DFA47E5E6B48}" type="parTrans" cxnId="{838BA803-B2BE-446F-8127-88CBAEDAB101}">
      <dgm:prSet/>
      <dgm:spPr/>
      <dgm:t>
        <a:bodyPr/>
        <a:lstStyle/>
        <a:p>
          <a:pPr latinLnBrk="1"/>
          <a:endParaRPr lang="ko-KR" altLang="en-US"/>
        </a:p>
      </dgm:t>
    </dgm:pt>
    <dgm:pt modelId="{DF539919-85F7-4AD0-BCD1-C5FF8C159566}" type="sibTrans" cxnId="{838BA803-B2BE-446F-8127-88CBAEDAB101}">
      <dgm:prSet/>
      <dgm:spPr/>
      <dgm:t>
        <a:bodyPr/>
        <a:lstStyle/>
        <a:p>
          <a:pPr latinLnBrk="1"/>
          <a:endParaRPr lang="ko-KR" altLang="en-US"/>
        </a:p>
      </dgm:t>
    </dgm:pt>
    <dgm:pt modelId="{3CA4BDEE-0EF3-4087-9E35-7A21CF1C4C06}">
      <dgm:prSet phldrT="[텍스트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latinLnBrk="1"/>
          <a:r>
            <a:rPr lang="en-US" altLang="en-US" sz="2000" b="1" dirty="0">
              <a:effectLst/>
            </a:rPr>
            <a:t>java(jre:1.8.0_112), </a:t>
          </a:r>
          <a:r>
            <a:rPr lang="en-US" altLang="en-US" sz="2000" b="1" dirty="0" err="1">
              <a:effectLst/>
            </a:rPr>
            <a:t>Sql</a:t>
          </a:r>
          <a:r>
            <a:rPr lang="en-US" altLang="en-US" sz="2000" b="1" dirty="0">
              <a:effectLst/>
            </a:rPr>
            <a:t>, HTML5, </a:t>
          </a:r>
          <a:r>
            <a:rPr lang="en-US" altLang="en-US" sz="2000" b="1" dirty="0" err="1">
              <a:effectLst/>
            </a:rPr>
            <a:t>Javascript</a:t>
          </a:r>
          <a:r>
            <a:rPr lang="en-US" altLang="en-US" sz="2000" b="1" dirty="0">
              <a:effectLst/>
            </a:rPr>
            <a:t>, </a:t>
          </a:r>
          <a:r>
            <a:rPr lang="en-US" altLang="en-US" sz="2000" b="1" dirty="0" smtClean="0">
              <a:effectLst/>
            </a:rPr>
            <a:t>CSS</a:t>
          </a:r>
          <a:endParaRPr lang="ko-KR" altLang="en-US" sz="2000" b="1" dirty="0">
            <a:effectLst/>
          </a:endParaRPr>
        </a:p>
      </dgm:t>
    </dgm:pt>
    <dgm:pt modelId="{9100B023-5A40-4890-A846-426A353F4041}" type="parTrans" cxnId="{C65C3119-3F1E-4F22-9C59-0703D6384805}">
      <dgm:prSet/>
      <dgm:spPr/>
      <dgm:t>
        <a:bodyPr/>
        <a:lstStyle/>
        <a:p>
          <a:pPr latinLnBrk="1"/>
          <a:endParaRPr lang="ko-KR" altLang="en-US"/>
        </a:p>
      </dgm:t>
    </dgm:pt>
    <dgm:pt modelId="{45C91730-4700-40D2-B749-9E8EDA40A828}" type="sibTrans" cxnId="{C65C3119-3F1E-4F22-9C59-0703D6384805}">
      <dgm:prSet/>
      <dgm:spPr/>
      <dgm:t>
        <a:bodyPr/>
        <a:lstStyle/>
        <a:p>
          <a:pPr latinLnBrk="1"/>
          <a:endParaRPr lang="ko-KR" altLang="en-US"/>
        </a:p>
      </dgm:t>
    </dgm:pt>
    <dgm:pt modelId="{06847013-28C6-4518-BA16-C06CAEE9BCA3}">
      <dgm:prSet phldrT="[텍스트]"/>
      <dgm:spPr>
        <a:solidFill>
          <a:srgbClr val="1AB19B"/>
        </a:solidFill>
      </dgm:spPr>
      <dgm:t>
        <a:bodyPr/>
        <a:lstStyle/>
        <a:p>
          <a:pPr latinLnBrk="1"/>
          <a:r>
            <a:rPr lang="ko-KR" altLang="en-US" b="1" dirty="0" smtClean="0"/>
            <a:t>통합 개발 툴</a:t>
          </a:r>
          <a:r>
            <a:rPr lang="en-US" altLang="ko-KR" b="1" dirty="0" smtClean="0"/>
            <a:t>(IDE)</a:t>
          </a:r>
          <a:endParaRPr lang="ko-KR" altLang="en-US" b="1" dirty="0"/>
        </a:p>
      </dgm:t>
    </dgm:pt>
    <dgm:pt modelId="{5547AE3D-48F6-4EAE-AC46-8B7EA73CB609}" type="parTrans" cxnId="{E1D6458B-C9F7-411F-9A50-6CA5E1F832EE}">
      <dgm:prSet/>
      <dgm:spPr/>
      <dgm:t>
        <a:bodyPr/>
        <a:lstStyle/>
        <a:p>
          <a:pPr latinLnBrk="1"/>
          <a:endParaRPr lang="ko-KR" altLang="en-US"/>
        </a:p>
      </dgm:t>
    </dgm:pt>
    <dgm:pt modelId="{05738EEB-D27E-41C7-8BFA-9E7FEA15312C}" type="sibTrans" cxnId="{E1D6458B-C9F7-411F-9A50-6CA5E1F832EE}">
      <dgm:prSet/>
      <dgm:spPr/>
      <dgm:t>
        <a:bodyPr/>
        <a:lstStyle/>
        <a:p>
          <a:pPr latinLnBrk="1"/>
          <a:endParaRPr lang="ko-KR" altLang="en-US"/>
        </a:p>
      </dgm:t>
    </dgm:pt>
    <dgm:pt modelId="{58AAEA32-3110-457F-9182-DDAD9D5F46D8}">
      <dgm:prSet phldrT="[텍스트]"/>
      <dgm:spPr>
        <a:solidFill>
          <a:srgbClr val="1AB29D"/>
        </a:solidFill>
      </dgm:spPr>
      <dgm:t>
        <a:bodyPr/>
        <a:lstStyle/>
        <a:p>
          <a:pPr latinLnBrk="1"/>
          <a:r>
            <a:rPr lang="ko-KR" altLang="en-US" b="1" dirty="0"/>
            <a:t>플러그인</a:t>
          </a:r>
        </a:p>
      </dgm:t>
    </dgm:pt>
    <dgm:pt modelId="{9CCAE1B8-3116-4A6C-AC24-72F2B8F75846}" type="parTrans" cxnId="{58B7E663-D326-4046-8931-14AA55B4A3C3}">
      <dgm:prSet/>
      <dgm:spPr/>
      <dgm:t>
        <a:bodyPr/>
        <a:lstStyle/>
        <a:p>
          <a:pPr latinLnBrk="1"/>
          <a:endParaRPr lang="ko-KR" altLang="en-US"/>
        </a:p>
      </dgm:t>
    </dgm:pt>
    <dgm:pt modelId="{AAD2501D-86B5-48C2-91C1-B1ABA05AB295}" type="sibTrans" cxnId="{58B7E663-D326-4046-8931-14AA55B4A3C3}">
      <dgm:prSet/>
      <dgm:spPr/>
      <dgm:t>
        <a:bodyPr/>
        <a:lstStyle/>
        <a:p>
          <a:pPr latinLnBrk="1"/>
          <a:endParaRPr lang="ko-KR" altLang="en-US"/>
        </a:p>
      </dgm:t>
    </dgm:pt>
    <dgm:pt modelId="{8F6D1943-153B-4FCC-8D81-2F4B06B2D910}">
      <dgm:prSet phldrT="[텍스트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latinLnBrk="1"/>
          <a:r>
            <a:rPr lang="en-US" altLang="en-US" sz="2000" b="1" dirty="0">
              <a:effectLst/>
            </a:rPr>
            <a:t>Spring STS(3.9.0 RELEASE), </a:t>
          </a:r>
          <a:r>
            <a:rPr lang="en-US" altLang="en-US" sz="2000" b="1" dirty="0" err="1">
              <a:effectLst/>
            </a:rPr>
            <a:t>Iamport</a:t>
          </a:r>
          <a:r>
            <a:rPr lang="en-US" altLang="en-US" sz="2000" b="1" dirty="0">
              <a:effectLst/>
            </a:rPr>
            <a:t> (</a:t>
          </a:r>
          <a:r>
            <a:rPr lang="ko-KR" altLang="en-US" sz="2000" b="1" dirty="0">
              <a:effectLst/>
            </a:rPr>
            <a:t>결제</a:t>
          </a:r>
          <a:r>
            <a:rPr lang="en-US" altLang="ko-KR" sz="2000" b="1" dirty="0">
              <a:effectLst/>
            </a:rPr>
            <a:t>/</a:t>
          </a:r>
          <a:r>
            <a:rPr lang="ko-KR" altLang="en-US" sz="2000" b="1" dirty="0">
              <a:effectLst/>
            </a:rPr>
            <a:t>환불</a:t>
          </a:r>
          <a:r>
            <a:rPr lang="en-US" altLang="ko-KR" sz="2000" b="1" dirty="0">
              <a:effectLst/>
            </a:rPr>
            <a:t>)</a:t>
          </a:r>
          <a:endParaRPr lang="ko-KR" altLang="en-US" sz="2000" b="1" dirty="0">
            <a:effectLst/>
          </a:endParaRPr>
        </a:p>
      </dgm:t>
    </dgm:pt>
    <dgm:pt modelId="{5711DA7D-5871-40B3-97ED-1786FECC46A7}" type="parTrans" cxnId="{44A6590D-B9D2-4B13-9A4B-BD377E50B0A6}">
      <dgm:prSet/>
      <dgm:spPr/>
      <dgm:t>
        <a:bodyPr/>
        <a:lstStyle/>
        <a:p>
          <a:pPr latinLnBrk="1"/>
          <a:endParaRPr lang="ko-KR" altLang="en-US"/>
        </a:p>
      </dgm:t>
    </dgm:pt>
    <dgm:pt modelId="{B61DD507-BA98-4E7B-842D-718D5B42778A}" type="sibTrans" cxnId="{44A6590D-B9D2-4B13-9A4B-BD377E50B0A6}">
      <dgm:prSet/>
      <dgm:spPr/>
      <dgm:t>
        <a:bodyPr/>
        <a:lstStyle/>
        <a:p>
          <a:pPr latinLnBrk="1"/>
          <a:endParaRPr lang="ko-KR" altLang="en-US"/>
        </a:p>
      </dgm:t>
    </dgm:pt>
    <dgm:pt modelId="{EB2EB34B-D3BE-4859-B548-DFF0174A59A2}">
      <dgm:prSet phldrT="[텍스트]"/>
      <dgm:spPr>
        <a:solidFill>
          <a:srgbClr val="1AB29D"/>
        </a:solidFill>
      </dgm:spPr>
      <dgm:t>
        <a:bodyPr/>
        <a:lstStyle/>
        <a:p>
          <a:pPr latinLnBrk="1"/>
          <a:r>
            <a:rPr lang="ko-KR" altLang="en-US" b="1" dirty="0"/>
            <a:t>프레임워크</a:t>
          </a:r>
        </a:p>
      </dgm:t>
    </dgm:pt>
    <dgm:pt modelId="{C913538A-84F5-400A-88CC-1AFA196DF60D}" type="parTrans" cxnId="{94B2BA48-F56B-427F-857A-283CC6808420}">
      <dgm:prSet/>
      <dgm:spPr/>
      <dgm:t>
        <a:bodyPr/>
        <a:lstStyle/>
        <a:p>
          <a:pPr latinLnBrk="1"/>
          <a:endParaRPr lang="ko-KR" altLang="en-US"/>
        </a:p>
      </dgm:t>
    </dgm:pt>
    <dgm:pt modelId="{357A734B-8497-4B59-8B78-2B997868AE78}" type="sibTrans" cxnId="{94B2BA48-F56B-427F-857A-283CC6808420}">
      <dgm:prSet/>
      <dgm:spPr/>
      <dgm:t>
        <a:bodyPr/>
        <a:lstStyle/>
        <a:p>
          <a:pPr latinLnBrk="1"/>
          <a:endParaRPr lang="ko-KR" altLang="en-US"/>
        </a:p>
      </dgm:t>
    </dgm:pt>
    <dgm:pt modelId="{B79ED54D-9D87-44FC-8E2B-439F802A93F3}">
      <dgm:prSet phldrT="[텍스트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latinLnBrk="1"/>
          <a:r>
            <a:rPr lang="en-US" altLang="en-US" sz="2000" b="1" dirty="0">
              <a:effectLst/>
            </a:rPr>
            <a:t>Spring(4.3.10), </a:t>
          </a:r>
          <a:r>
            <a:rPr lang="en-US" altLang="en-US" sz="2000" b="1" dirty="0" err="1">
              <a:effectLst/>
            </a:rPr>
            <a:t>MyBatis</a:t>
          </a:r>
          <a:r>
            <a:rPr lang="en-US" altLang="en-US" sz="2000" b="1" dirty="0">
              <a:effectLst/>
            </a:rPr>
            <a:t>(3.2.2)</a:t>
          </a:r>
          <a:endParaRPr lang="ko-KR" altLang="en-US" sz="2000" b="1" dirty="0">
            <a:effectLst/>
          </a:endParaRPr>
        </a:p>
      </dgm:t>
    </dgm:pt>
    <dgm:pt modelId="{9A471165-6C74-4C0D-ABC9-411AF1C35E75}" type="parTrans" cxnId="{91825324-D07C-476D-B186-4591CB710E56}">
      <dgm:prSet/>
      <dgm:spPr/>
      <dgm:t>
        <a:bodyPr/>
        <a:lstStyle/>
        <a:p>
          <a:pPr latinLnBrk="1"/>
          <a:endParaRPr lang="ko-KR" altLang="en-US"/>
        </a:p>
      </dgm:t>
    </dgm:pt>
    <dgm:pt modelId="{927ABC97-9EC5-4D92-9AE3-96DD7B7B6B1F}" type="sibTrans" cxnId="{91825324-D07C-476D-B186-4591CB710E56}">
      <dgm:prSet/>
      <dgm:spPr/>
      <dgm:t>
        <a:bodyPr/>
        <a:lstStyle/>
        <a:p>
          <a:pPr latinLnBrk="1"/>
          <a:endParaRPr lang="ko-KR" altLang="en-US"/>
        </a:p>
      </dgm:t>
    </dgm:pt>
    <dgm:pt modelId="{FAF69960-14F4-4379-8390-DAC732BE9806}">
      <dgm:prSet phldrT="[텍스트]"/>
      <dgm:spPr>
        <a:solidFill>
          <a:srgbClr val="1AB29D"/>
        </a:solidFill>
      </dgm:spPr>
      <dgm:t>
        <a:bodyPr/>
        <a:lstStyle/>
        <a:p>
          <a:pPr latinLnBrk="1"/>
          <a:r>
            <a:rPr lang="en-US" altLang="ko-KR" b="1"/>
            <a:t>API </a:t>
          </a:r>
          <a:r>
            <a:rPr lang="ko-KR" altLang="en-US" b="1"/>
            <a:t>및 라이브러리</a:t>
          </a:r>
          <a:endParaRPr lang="ko-KR" altLang="en-US" b="1" dirty="0"/>
        </a:p>
      </dgm:t>
    </dgm:pt>
    <dgm:pt modelId="{AF9DE364-22B6-4CE7-9E9B-2CCB26D73A98}" type="sibTrans" cxnId="{2D60E874-BB60-49A0-B8D7-EC060E1EB2B9}">
      <dgm:prSet/>
      <dgm:spPr/>
      <dgm:t>
        <a:bodyPr/>
        <a:lstStyle/>
        <a:p>
          <a:pPr latinLnBrk="1"/>
          <a:endParaRPr lang="ko-KR" altLang="en-US"/>
        </a:p>
      </dgm:t>
    </dgm:pt>
    <dgm:pt modelId="{3050FD76-4656-4A67-AE96-17DA26734873}" type="parTrans" cxnId="{2D60E874-BB60-49A0-B8D7-EC060E1EB2B9}">
      <dgm:prSet/>
      <dgm:spPr/>
      <dgm:t>
        <a:bodyPr/>
        <a:lstStyle/>
        <a:p>
          <a:pPr latinLnBrk="1"/>
          <a:endParaRPr lang="ko-KR" altLang="en-US"/>
        </a:p>
      </dgm:t>
    </dgm:pt>
    <dgm:pt modelId="{0B6B3147-4207-4F88-B3EC-0F00D38ADF68}">
      <dgm:prSet phldrT="[텍스트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latinLnBrk="1"/>
          <a:r>
            <a:rPr lang="en-US" altLang="en-US" sz="2000" b="1">
              <a:effectLst/>
            </a:rPr>
            <a:t>jQuery(3.2.1) </a:t>
          </a:r>
          <a:endParaRPr lang="ko-KR" altLang="en-US" sz="2000" b="1" dirty="0">
            <a:effectLst/>
          </a:endParaRPr>
        </a:p>
      </dgm:t>
    </dgm:pt>
    <dgm:pt modelId="{27013C02-931D-4A8E-951D-46C7FAE40D64}" type="sibTrans" cxnId="{D2F4CD81-D29E-46D0-B0BB-472413D84ADE}">
      <dgm:prSet/>
      <dgm:spPr/>
      <dgm:t>
        <a:bodyPr/>
        <a:lstStyle/>
        <a:p>
          <a:pPr latinLnBrk="1"/>
          <a:endParaRPr lang="ko-KR" altLang="en-US"/>
        </a:p>
      </dgm:t>
    </dgm:pt>
    <dgm:pt modelId="{2A14C36A-FEBC-4102-86F9-F00C37BAA69D}" type="parTrans" cxnId="{D2F4CD81-D29E-46D0-B0BB-472413D84ADE}">
      <dgm:prSet/>
      <dgm:spPr/>
      <dgm:t>
        <a:bodyPr/>
        <a:lstStyle/>
        <a:p>
          <a:pPr latinLnBrk="1"/>
          <a:endParaRPr lang="ko-KR" altLang="en-US"/>
        </a:p>
      </dgm:t>
    </dgm:pt>
    <dgm:pt modelId="{86F3E9D3-F293-4866-BDC8-8E4E80F680DB}">
      <dgm:prSet phldrT="[텍스트]"/>
      <dgm:spPr>
        <a:solidFill>
          <a:srgbClr val="1AB29D"/>
        </a:solidFill>
      </dgm:spPr>
      <dgm:t>
        <a:bodyPr/>
        <a:lstStyle/>
        <a:p>
          <a:pPr latinLnBrk="1"/>
          <a:r>
            <a:rPr lang="en-US" altLang="ko-KR" b="1" dirty="0"/>
            <a:t>DBMS</a:t>
          </a:r>
          <a:endParaRPr lang="ko-KR" altLang="en-US" b="1" dirty="0"/>
        </a:p>
      </dgm:t>
    </dgm:pt>
    <dgm:pt modelId="{EB27C6F9-5D54-4012-9467-5BE031D1ECDC}" type="parTrans" cxnId="{91D27865-0DDB-4999-9F39-DF934A5B94B9}">
      <dgm:prSet/>
      <dgm:spPr/>
      <dgm:t>
        <a:bodyPr/>
        <a:lstStyle/>
        <a:p>
          <a:pPr latinLnBrk="1"/>
          <a:endParaRPr lang="ko-KR" altLang="en-US"/>
        </a:p>
      </dgm:t>
    </dgm:pt>
    <dgm:pt modelId="{B065F050-AE80-42EB-B074-89D4210ADFCD}" type="sibTrans" cxnId="{91D27865-0DDB-4999-9F39-DF934A5B94B9}">
      <dgm:prSet/>
      <dgm:spPr/>
      <dgm:t>
        <a:bodyPr/>
        <a:lstStyle/>
        <a:p>
          <a:pPr latinLnBrk="1"/>
          <a:endParaRPr lang="ko-KR" altLang="en-US"/>
        </a:p>
      </dgm:t>
    </dgm:pt>
    <dgm:pt modelId="{35C6F170-EA49-438A-9C17-2E7CAFBD1B7B}">
      <dgm:prSet phldrT="[텍스트]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latinLnBrk="1"/>
          <a:r>
            <a:rPr lang="en-US" altLang="en-US" b="1" dirty="0" err="1" smtClean="0">
              <a:effectLst/>
            </a:rPr>
            <a:t>MySql</a:t>
          </a:r>
          <a:r>
            <a:rPr lang="en-US" altLang="en-US" b="1" dirty="0" smtClean="0">
              <a:effectLst/>
            </a:rPr>
            <a:t>(5.7</a:t>
          </a:r>
          <a:r>
            <a:rPr lang="en-US" altLang="en-US" b="1" dirty="0">
              <a:effectLst/>
            </a:rPr>
            <a:t>)</a:t>
          </a:r>
          <a:endParaRPr lang="ko-KR" altLang="en-US" b="1" dirty="0">
            <a:effectLst/>
          </a:endParaRPr>
        </a:p>
      </dgm:t>
    </dgm:pt>
    <dgm:pt modelId="{7835E14A-4EC0-4EE6-9C1E-CBFB56434DC8}" type="parTrans" cxnId="{CFF4FD7F-CA25-494F-BE94-5D1718A9CF4B}">
      <dgm:prSet/>
      <dgm:spPr/>
      <dgm:t>
        <a:bodyPr/>
        <a:lstStyle/>
        <a:p>
          <a:pPr latinLnBrk="1"/>
          <a:endParaRPr lang="ko-KR" altLang="en-US"/>
        </a:p>
      </dgm:t>
    </dgm:pt>
    <dgm:pt modelId="{011E6840-0257-4CC1-B18C-BC8037C81244}" type="sibTrans" cxnId="{CFF4FD7F-CA25-494F-BE94-5D1718A9CF4B}">
      <dgm:prSet/>
      <dgm:spPr/>
      <dgm:t>
        <a:bodyPr/>
        <a:lstStyle/>
        <a:p>
          <a:pPr latinLnBrk="1"/>
          <a:endParaRPr lang="ko-KR" altLang="en-US"/>
        </a:p>
      </dgm:t>
    </dgm:pt>
    <dgm:pt modelId="{215BF2FE-00E9-4078-B7A9-A45F66D447DC}">
      <dgm:prSet/>
      <dgm:spPr>
        <a:solidFill>
          <a:srgbClr val="1AB19B"/>
        </a:solidFill>
      </dgm:spPr>
      <dgm:t>
        <a:bodyPr/>
        <a:lstStyle/>
        <a:p>
          <a:pPr latinLnBrk="1"/>
          <a:r>
            <a:rPr lang="ko-KR" altLang="en-US" b="1" dirty="0" smtClean="0"/>
            <a:t>설계 툴</a:t>
          </a:r>
          <a:endParaRPr lang="ko-KR" altLang="en-US" b="1" dirty="0"/>
        </a:p>
      </dgm:t>
    </dgm:pt>
    <dgm:pt modelId="{2A23414D-D28C-4034-8093-BBE70D1E4A52}" type="parTrans" cxnId="{E422E0F8-188D-4301-848A-0747E8A13080}">
      <dgm:prSet/>
      <dgm:spPr/>
      <dgm:t>
        <a:bodyPr/>
        <a:lstStyle/>
        <a:p>
          <a:pPr latinLnBrk="1"/>
          <a:endParaRPr lang="ko-KR" altLang="en-US"/>
        </a:p>
      </dgm:t>
    </dgm:pt>
    <dgm:pt modelId="{D151A925-848C-4138-8741-A2BD21C60E11}" type="sibTrans" cxnId="{E422E0F8-188D-4301-848A-0747E8A13080}">
      <dgm:prSet/>
      <dgm:spPr/>
      <dgm:t>
        <a:bodyPr/>
        <a:lstStyle/>
        <a:p>
          <a:pPr latinLnBrk="1"/>
          <a:endParaRPr lang="ko-KR" altLang="en-US"/>
        </a:p>
      </dgm:t>
    </dgm:pt>
    <dgm:pt modelId="{B47EF711-1815-4AAA-A9B5-CAD72B97F670}">
      <dgm:prSet phldrT="[텍스트]" custT="1"/>
      <dgm:spPr>
        <a:solidFill>
          <a:srgbClr val="D5D3D3"/>
        </a:solidFill>
      </dgm:spPr>
      <dgm:t>
        <a:bodyPr/>
        <a:lstStyle/>
        <a:p>
          <a:pPr latinLnBrk="1"/>
          <a:r>
            <a:rPr lang="en-US" altLang="en-US" sz="2000" b="1" dirty="0" smtClean="0"/>
            <a:t>Eclipse-neon3(4.6.3), Android Studio(2.3.3)</a:t>
          </a:r>
          <a:endParaRPr lang="ko-KR" altLang="en-US" sz="2000" b="1" dirty="0"/>
        </a:p>
      </dgm:t>
    </dgm:pt>
    <dgm:pt modelId="{C186BD87-460B-4780-A449-FA3C77A1AABB}" type="parTrans" cxnId="{6235B30C-5F66-4095-BC4F-2EAE27662594}">
      <dgm:prSet/>
      <dgm:spPr/>
      <dgm:t>
        <a:bodyPr/>
        <a:lstStyle/>
        <a:p>
          <a:pPr latinLnBrk="1"/>
          <a:endParaRPr lang="ko-KR" altLang="en-US"/>
        </a:p>
      </dgm:t>
    </dgm:pt>
    <dgm:pt modelId="{40DA90A1-CAA9-4B56-8B96-AD93178CE8A7}" type="sibTrans" cxnId="{6235B30C-5F66-4095-BC4F-2EAE27662594}">
      <dgm:prSet/>
      <dgm:spPr/>
      <dgm:t>
        <a:bodyPr/>
        <a:lstStyle/>
        <a:p>
          <a:pPr latinLnBrk="1"/>
          <a:endParaRPr lang="ko-KR" altLang="en-US"/>
        </a:p>
      </dgm:t>
    </dgm:pt>
    <dgm:pt modelId="{EB077EF5-B401-41CE-BDB6-B4BC04999758}">
      <dgm:prSet custT="1"/>
      <dgm:spPr>
        <a:solidFill>
          <a:srgbClr val="D5D3D3"/>
        </a:solidFill>
      </dgm:spPr>
      <dgm:t>
        <a:bodyPr/>
        <a:lstStyle/>
        <a:p>
          <a:pPr latinLnBrk="1"/>
          <a:r>
            <a:rPr lang="en-US" altLang="ko-KR" sz="2000" b="1" dirty="0" err="1" smtClean="0"/>
            <a:t>StarUML</a:t>
          </a:r>
          <a:r>
            <a:rPr lang="en-US" altLang="ko-KR" sz="2000" b="1" dirty="0" smtClean="0"/>
            <a:t>, Toad Data Modeler</a:t>
          </a:r>
          <a:endParaRPr lang="ko-KR" altLang="en-US" sz="2000" b="1" dirty="0"/>
        </a:p>
      </dgm:t>
    </dgm:pt>
    <dgm:pt modelId="{BEE7D155-CFD0-4889-8ECA-F2C269B269FF}" type="parTrans" cxnId="{A86331C7-1EEE-4CF1-AB6D-E758D6CBE274}">
      <dgm:prSet/>
      <dgm:spPr/>
      <dgm:t>
        <a:bodyPr/>
        <a:lstStyle/>
        <a:p>
          <a:pPr latinLnBrk="1"/>
          <a:endParaRPr lang="ko-KR" altLang="en-US"/>
        </a:p>
      </dgm:t>
    </dgm:pt>
    <dgm:pt modelId="{9EB6978D-DD73-438E-B614-4DC603F7E92E}" type="sibTrans" cxnId="{A86331C7-1EEE-4CF1-AB6D-E758D6CBE274}">
      <dgm:prSet/>
      <dgm:spPr/>
      <dgm:t>
        <a:bodyPr/>
        <a:lstStyle/>
        <a:p>
          <a:pPr latinLnBrk="1"/>
          <a:endParaRPr lang="ko-KR" altLang="en-US"/>
        </a:p>
      </dgm:t>
    </dgm:pt>
    <dgm:pt modelId="{28857A7A-F2F7-4A2C-951B-E40D382E2B13}" type="pres">
      <dgm:prSet presAssocID="{8CCFD4DF-5546-47E2-B539-1F284BB32BB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D334A9-216B-4017-ADB8-5BDDC8B5B2B1}" type="pres">
      <dgm:prSet presAssocID="{D5A8DA98-4005-4103-9E83-67DD93BCC1B7}" presName="linNode" presStyleCnt="0"/>
      <dgm:spPr/>
    </dgm:pt>
    <dgm:pt modelId="{8CFF86BE-1AE7-463C-9D6D-E276842D0C95}" type="pres">
      <dgm:prSet presAssocID="{D5A8DA98-4005-4103-9E83-67DD93BCC1B7}" presName="parentText" presStyleLbl="node1" presStyleIdx="0" presStyleCnt="7" custLinFactNeighborX="-1616" custLinFactNeighborY="72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15C276-7E02-4F1B-B9EC-2B1B26A1B594}" type="pres">
      <dgm:prSet presAssocID="{D5A8DA98-4005-4103-9E83-67DD93BCC1B7}" presName="descendantText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4E704F-C2B7-440C-812B-5030E494E1EB}" type="pres">
      <dgm:prSet presAssocID="{DF539919-85F7-4AD0-BCD1-C5FF8C159566}" presName="sp" presStyleCnt="0"/>
      <dgm:spPr/>
    </dgm:pt>
    <dgm:pt modelId="{65BD8848-22DA-4904-8F9E-A13A1E877C9B}" type="pres">
      <dgm:prSet presAssocID="{06847013-28C6-4518-BA16-C06CAEE9BCA3}" presName="linNode" presStyleCnt="0"/>
      <dgm:spPr/>
    </dgm:pt>
    <dgm:pt modelId="{1CBD7061-A428-48CE-AECE-0372E4969565}" type="pres">
      <dgm:prSet presAssocID="{06847013-28C6-4518-BA16-C06CAEE9BCA3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DD7E0B-2378-4E9D-A6C0-820453C7B4FD}" type="pres">
      <dgm:prSet presAssocID="{06847013-28C6-4518-BA16-C06CAEE9BCA3}" presName="descendantText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C175BC-C976-46D8-A614-FC4AE8D0211A}" type="pres">
      <dgm:prSet presAssocID="{05738EEB-D27E-41C7-8BFA-9E7FEA15312C}" presName="sp" presStyleCnt="0"/>
      <dgm:spPr/>
    </dgm:pt>
    <dgm:pt modelId="{29ADA4EB-9907-42F6-AC0D-2DF82CDF32A2}" type="pres">
      <dgm:prSet presAssocID="{58AAEA32-3110-457F-9182-DDAD9D5F46D8}" presName="linNode" presStyleCnt="0"/>
      <dgm:spPr/>
    </dgm:pt>
    <dgm:pt modelId="{22F3F917-D4D2-450C-998D-86597853E451}" type="pres">
      <dgm:prSet presAssocID="{58AAEA32-3110-457F-9182-DDAD9D5F46D8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467416-D048-4F91-9749-C1D0527E7A52}" type="pres">
      <dgm:prSet presAssocID="{58AAEA32-3110-457F-9182-DDAD9D5F46D8}" presName="descendantText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1D12D1-0852-4DF4-A045-E75FABD50AB1}" type="pres">
      <dgm:prSet presAssocID="{AAD2501D-86B5-48C2-91C1-B1ABA05AB295}" presName="sp" presStyleCnt="0"/>
      <dgm:spPr/>
    </dgm:pt>
    <dgm:pt modelId="{95A65D6A-6D89-490A-AF5E-60C9B087C6DA}" type="pres">
      <dgm:prSet presAssocID="{215BF2FE-00E9-4078-B7A9-A45F66D447DC}" presName="linNode" presStyleCnt="0"/>
      <dgm:spPr/>
    </dgm:pt>
    <dgm:pt modelId="{E195C434-B166-4A8B-B770-903F466A41D8}" type="pres">
      <dgm:prSet presAssocID="{215BF2FE-00E9-4078-B7A9-A45F66D447DC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180136-6847-4A54-9586-C525B2136E3C}" type="pres">
      <dgm:prSet presAssocID="{215BF2FE-00E9-4078-B7A9-A45F66D447DC}" presName="descendantText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2E7D85-5975-4A99-940A-165A0153F23C}" type="pres">
      <dgm:prSet presAssocID="{D151A925-848C-4138-8741-A2BD21C60E11}" presName="sp" presStyleCnt="0"/>
      <dgm:spPr/>
    </dgm:pt>
    <dgm:pt modelId="{EF6E5370-62CD-4099-A45A-8AEE3BD60270}" type="pres">
      <dgm:prSet presAssocID="{EB2EB34B-D3BE-4859-B548-DFF0174A59A2}" presName="linNode" presStyleCnt="0"/>
      <dgm:spPr/>
    </dgm:pt>
    <dgm:pt modelId="{9EB066B1-3EB1-4B12-A0B9-81B60A6454B3}" type="pres">
      <dgm:prSet presAssocID="{EB2EB34B-D3BE-4859-B548-DFF0174A59A2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5DB71-F00B-410B-89CB-606191BD153B}" type="pres">
      <dgm:prSet presAssocID="{EB2EB34B-D3BE-4859-B548-DFF0174A59A2}" presName="descendantText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2E2270-D70C-47FE-AA9C-64BDC5CDCAD6}" type="pres">
      <dgm:prSet presAssocID="{357A734B-8497-4B59-8B78-2B997868AE78}" presName="sp" presStyleCnt="0"/>
      <dgm:spPr/>
    </dgm:pt>
    <dgm:pt modelId="{FF41F623-EBF4-4E57-B13E-4D368353E718}" type="pres">
      <dgm:prSet presAssocID="{86F3E9D3-F293-4866-BDC8-8E4E80F680DB}" presName="linNode" presStyleCnt="0"/>
      <dgm:spPr/>
    </dgm:pt>
    <dgm:pt modelId="{5F706338-2A1C-4C67-8C03-E933A231B02C}" type="pres">
      <dgm:prSet presAssocID="{86F3E9D3-F293-4866-BDC8-8E4E80F680DB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C6C184-4E16-4A3B-9FDE-4B76BFCF93B2}" type="pres">
      <dgm:prSet presAssocID="{86F3E9D3-F293-4866-BDC8-8E4E80F680DB}" presName="descendantText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DF4FFB-1E9D-4F14-A760-86AAB7B49FAE}" type="pres">
      <dgm:prSet presAssocID="{B065F050-AE80-42EB-B074-89D4210ADFCD}" presName="sp" presStyleCnt="0"/>
      <dgm:spPr/>
    </dgm:pt>
    <dgm:pt modelId="{1F4C1258-93F7-4734-8064-E35A620A3FCA}" type="pres">
      <dgm:prSet presAssocID="{FAF69960-14F4-4379-8390-DAC732BE9806}" presName="linNode" presStyleCnt="0"/>
      <dgm:spPr/>
    </dgm:pt>
    <dgm:pt modelId="{80130AAE-7CAA-4AD9-82E6-7F60068EFC77}" type="pres">
      <dgm:prSet presAssocID="{FAF69960-14F4-4379-8390-DAC732BE9806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F04337-9385-450A-9695-0D987A1B1003}" type="pres">
      <dgm:prSet presAssocID="{FAF69960-14F4-4379-8390-DAC732BE9806}" presName="descendantText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4B2BA48-F56B-427F-857A-283CC6808420}" srcId="{8CCFD4DF-5546-47E2-B539-1F284BB32BB6}" destId="{EB2EB34B-D3BE-4859-B548-DFF0174A59A2}" srcOrd="4" destOrd="0" parTransId="{C913538A-84F5-400A-88CC-1AFA196DF60D}" sibTransId="{357A734B-8497-4B59-8B78-2B997868AE78}"/>
    <dgm:cxn modelId="{E4D5BDF0-80FC-48B9-A5A9-96A2711A8801}" type="presOf" srcId="{EB2EB34B-D3BE-4859-B548-DFF0174A59A2}" destId="{9EB066B1-3EB1-4B12-A0B9-81B60A6454B3}" srcOrd="0" destOrd="0" presId="urn:microsoft.com/office/officeart/2005/8/layout/vList5"/>
    <dgm:cxn modelId="{BD168F58-5A17-443F-AAE4-205BB1289CD8}" type="presOf" srcId="{0B6B3147-4207-4F88-B3EC-0F00D38ADF68}" destId="{ACF04337-9385-450A-9695-0D987A1B1003}" srcOrd="0" destOrd="0" presId="urn:microsoft.com/office/officeart/2005/8/layout/vList5"/>
    <dgm:cxn modelId="{0EEF6A6B-7916-4822-81AC-FF03E111C2CA}" type="presOf" srcId="{EB077EF5-B401-41CE-BDB6-B4BC04999758}" destId="{C0180136-6847-4A54-9586-C525B2136E3C}" srcOrd="0" destOrd="0" presId="urn:microsoft.com/office/officeart/2005/8/layout/vList5"/>
    <dgm:cxn modelId="{58B7E663-D326-4046-8931-14AA55B4A3C3}" srcId="{8CCFD4DF-5546-47E2-B539-1F284BB32BB6}" destId="{58AAEA32-3110-457F-9182-DDAD9D5F46D8}" srcOrd="2" destOrd="0" parTransId="{9CCAE1B8-3116-4A6C-AC24-72F2B8F75846}" sibTransId="{AAD2501D-86B5-48C2-91C1-B1ABA05AB295}"/>
    <dgm:cxn modelId="{A9430A1F-8D6C-4300-8C85-742C899851A3}" type="presOf" srcId="{B79ED54D-9D87-44FC-8E2B-439F802A93F3}" destId="{3EA5DB71-F00B-410B-89CB-606191BD153B}" srcOrd="0" destOrd="0" presId="urn:microsoft.com/office/officeart/2005/8/layout/vList5"/>
    <dgm:cxn modelId="{C02ECFE6-01DB-455C-9ED7-2502718BEE49}" type="presOf" srcId="{58AAEA32-3110-457F-9182-DDAD9D5F46D8}" destId="{22F3F917-D4D2-450C-998D-86597853E451}" srcOrd="0" destOrd="0" presId="urn:microsoft.com/office/officeart/2005/8/layout/vList5"/>
    <dgm:cxn modelId="{096D3137-8A65-4108-B77C-68407B2D604A}" type="presOf" srcId="{8CCFD4DF-5546-47E2-B539-1F284BB32BB6}" destId="{28857A7A-F2F7-4A2C-951B-E40D382E2B13}" srcOrd="0" destOrd="0" presId="urn:microsoft.com/office/officeart/2005/8/layout/vList5"/>
    <dgm:cxn modelId="{91D27865-0DDB-4999-9F39-DF934A5B94B9}" srcId="{8CCFD4DF-5546-47E2-B539-1F284BB32BB6}" destId="{86F3E9D3-F293-4866-BDC8-8E4E80F680DB}" srcOrd="5" destOrd="0" parTransId="{EB27C6F9-5D54-4012-9467-5BE031D1ECDC}" sibTransId="{B065F050-AE80-42EB-B074-89D4210ADFCD}"/>
    <dgm:cxn modelId="{CFF4FD7F-CA25-494F-BE94-5D1718A9CF4B}" srcId="{86F3E9D3-F293-4866-BDC8-8E4E80F680DB}" destId="{35C6F170-EA49-438A-9C17-2E7CAFBD1B7B}" srcOrd="0" destOrd="0" parTransId="{7835E14A-4EC0-4EE6-9C1E-CBFB56434DC8}" sibTransId="{011E6840-0257-4CC1-B18C-BC8037C81244}"/>
    <dgm:cxn modelId="{FF3C6569-7038-4857-8B1E-BDFD8D446DAE}" type="presOf" srcId="{86F3E9D3-F293-4866-BDC8-8E4E80F680DB}" destId="{5F706338-2A1C-4C67-8C03-E933A231B02C}" srcOrd="0" destOrd="0" presId="urn:microsoft.com/office/officeart/2005/8/layout/vList5"/>
    <dgm:cxn modelId="{E1D6458B-C9F7-411F-9A50-6CA5E1F832EE}" srcId="{8CCFD4DF-5546-47E2-B539-1F284BB32BB6}" destId="{06847013-28C6-4518-BA16-C06CAEE9BCA3}" srcOrd="1" destOrd="0" parTransId="{5547AE3D-48F6-4EAE-AC46-8B7EA73CB609}" sibTransId="{05738EEB-D27E-41C7-8BFA-9E7FEA15312C}"/>
    <dgm:cxn modelId="{7477A587-FF8D-4F27-AC68-4C8A9322E3CC}" type="presOf" srcId="{B47EF711-1815-4AAA-A9B5-CAD72B97F670}" destId="{74DD7E0B-2378-4E9D-A6C0-820453C7B4FD}" srcOrd="0" destOrd="0" presId="urn:microsoft.com/office/officeart/2005/8/layout/vList5"/>
    <dgm:cxn modelId="{6CCDF445-5DEE-4AAF-9AFC-A091B96D98B4}" type="presOf" srcId="{FAF69960-14F4-4379-8390-DAC732BE9806}" destId="{80130AAE-7CAA-4AD9-82E6-7F60068EFC77}" srcOrd="0" destOrd="0" presId="urn:microsoft.com/office/officeart/2005/8/layout/vList5"/>
    <dgm:cxn modelId="{193DA95B-2485-4CBC-B8D7-53EA4441B505}" type="presOf" srcId="{8F6D1943-153B-4FCC-8D81-2F4B06B2D910}" destId="{7E467416-D048-4F91-9749-C1D0527E7A52}" srcOrd="0" destOrd="0" presId="urn:microsoft.com/office/officeart/2005/8/layout/vList5"/>
    <dgm:cxn modelId="{4F4EE550-2F30-45BA-BF6E-F612915D25FB}" type="presOf" srcId="{3CA4BDEE-0EF3-4087-9E35-7A21CF1C4C06}" destId="{5B15C276-7E02-4F1B-B9EC-2B1B26A1B594}" srcOrd="0" destOrd="0" presId="urn:microsoft.com/office/officeart/2005/8/layout/vList5"/>
    <dgm:cxn modelId="{44A6590D-B9D2-4B13-9A4B-BD377E50B0A6}" srcId="{58AAEA32-3110-457F-9182-DDAD9D5F46D8}" destId="{8F6D1943-153B-4FCC-8D81-2F4B06B2D910}" srcOrd="0" destOrd="0" parTransId="{5711DA7D-5871-40B3-97ED-1786FECC46A7}" sibTransId="{B61DD507-BA98-4E7B-842D-718D5B42778A}"/>
    <dgm:cxn modelId="{C65C3119-3F1E-4F22-9C59-0703D6384805}" srcId="{D5A8DA98-4005-4103-9E83-67DD93BCC1B7}" destId="{3CA4BDEE-0EF3-4087-9E35-7A21CF1C4C06}" srcOrd="0" destOrd="0" parTransId="{9100B023-5A40-4890-A846-426A353F4041}" sibTransId="{45C91730-4700-40D2-B749-9E8EDA40A828}"/>
    <dgm:cxn modelId="{800004BE-71B6-40E6-AC79-E3A39443F48D}" type="presOf" srcId="{06847013-28C6-4518-BA16-C06CAEE9BCA3}" destId="{1CBD7061-A428-48CE-AECE-0372E4969565}" srcOrd="0" destOrd="0" presId="urn:microsoft.com/office/officeart/2005/8/layout/vList5"/>
    <dgm:cxn modelId="{838BA803-B2BE-446F-8127-88CBAEDAB101}" srcId="{8CCFD4DF-5546-47E2-B539-1F284BB32BB6}" destId="{D5A8DA98-4005-4103-9E83-67DD93BCC1B7}" srcOrd="0" destOrd="0" parTransId="{ECD6A577-D78A-4B71-BED2-DFA47E5E6B48}" sibTransId="{DF539919-85F7-4AD0-BCD1-C5FF8C159566}"/>
    <dgm:cxn modelId="{26B716B9-CDC5-42BC-A8CB-2C07A925829C}" type="presOf" srcId="{D5A8DA98-4005-4103-9E83-67DD93BCC1B7}" destId="{8CFF86BE-1AE7-463C-9D6D-E276842D0C95}" srcOrd="0" destOrd="0" presId="urn:microsoft.com/office/officeart/2005/8/layout/vList5"/>
    <dgm:cxn modelId="{91825324-D07C-476D-B186-4591CB710E56}" srcId="{EB2EB34B-D3BE-4859-B548-DFF0174A59A2}" destId="{B79ED54D-9D87-44FC-8E2B-439F802A93F3}" srcOrd="0" destOrd="0" parTransId="{9A471165-6C74-4C0D-ABC9-411AF1C35E75}" sibTransId="{927ABC97-9EC5-4D92-9AE3-96DD7B7B6B1F}"/>
    <dgm:cxn modelId="{D2F4CD81-D29E-46D0-B0BB-472413D84ADE}" srcId="{FAF69960-14F4-4379-8390-DAC732BE9806}" destId="{0B6B3147-4207-4F88-B3EC-0F00D38ADF68}" srcOrd="0" destOrd="0" parTransId="{2A14C36A-FEBC-4102-86F9-F00C37BAA69D}" sibTransId="{27013C02-931D-4A8E-951D-46C7FAE40D64}"/>
    <dgm:cxn modelId="{E422E0F8-188D-4301-848A-0747E8A13080}" srcId="{8CCFD4DF-5546-47E2-B539-1F284BB32BB6}" destId="{215BF2FE-00E9-4078-B7A9-A45F66D447DC}" srcOrd="3" destOrd="0" parTransId="{2A23414D-D28C-4034-8093-BBE70D1E4A52}" sibTransId="{D151A925-848C-4138-8741-A2BD21C60E11}"/>
    <dgm:cxn modelId="{6235B30C-5F66-4095-BC4F-2EAE27662594}" srcId="{06847013-28C6-4518-BA16-C06CAEE9BCA3}" destId="{B47EF711-1815-4AAA-A9B5-CAD72B97F670}" srcOrd="0" destOrd="0" parTransId="{C186BD87-460B-4780-A449-FA3C77A1AABB}" sibTransId="{40DA90A1-CAA9-4B56-8B96-AD93178CE8A7}"/>
    <dgm:cxn modelId="{163F8723-640A-4464-8204-D81563A50C7A}" type="presOf" srcId="{35C6F170-EA49-438A-9C17-2E7CAFBD1B7B}" destId="{3CC6C184-4E16-4A3B-9FDE-4B76BFCF93B2}" srcOrd="0" destOrd="0" presId="urn:microsoft.com/office/officeart/2005/8/layout/vList5"/>
    <dgm:cxn modelId="{A86331C7-1EEE-4CF1-AB6D-E758D6CBE274}" srcId="{215BF2FE-00E9-4078-B7A9-A45F66D447DC}" destId="{EB077EF5-B401-41CE-BDB6-B4BC04999758}" srcOrd="0" destOrd="0" parTransId="{BEE7D155-CFD0-4889-8ECA-F2C269B269FF}" sibTransId="{9EB6978D-DD73-438E-B614-4DC603F7E92E}"/>
    <dgm:cxn modelId="{2D60E874-BB60-49A0-B8D7-EC060E1EB2B9}" srcId="{8CCFD4DF-5546-47E2-B539-1F284BB32BB6}" destId="{FAF69960-14F4-4379-8390-DAC732BE9806}" srcOrd="6" destOrd="0" parTransId="{3050FD76-4656-4A67-AE96-17DA26734873}" sibTransId="{AF9DE364-22B6-4CE7-9E9B-2CCB26D73A98}"/>
    <dgm:cxn modelId="{5E5E5B96-F354-41F1-87C3-513A243A333C}" type="presOf" srcId="{215BF2FE-00E9-4078-B7A9-A45F66D447DC}" destId="{E195C434-B166-4A8B-B770-903F466A41D8}" srcOrd="0" destOrd="0" presId="urn:microsoft.com/office/officeart/2005/8/layout/vList5"/>
    <dgm:cxn modelId="{33A88589-73FB-4473-8784-163130187B75}" type="presParOf" srcId="{28857A7A-F2F7-4A2C-951B-E40D382E2B13}" destId="{42D334A9-216B-4017-ADB8-5BDDC8B5B2B1}" srcOrd="0" destOrd="0" presId="urn:microsoft.com/office/officeart/2005/8/layout/vList5"/>
    <dgm:cxn modelId="{9AE02EF9-43E1-424A-A9CB-4B29187EC71C}" type="presParOf" srcId="{42D334A9-216B-4017-ADB8-5BDDC8B5B2B1}" destId="{8CFF86BE-1AE7-463C-9D6D-E276842D0C95}" srcOrd="0" destOrd="0" presId="urn:microsoft.com/office/officeart/2005/8/layout/vList5"/>
    <dgm:cxn modelId="{95D23935-A6EB-41AA-B45D-4F6DCC38A81A}" type="presParOf" srcId="{42D334A9-216B-4017-ADB8-5BDDC8B5B2B1}" destId="{5B15C276-7E02-4F1B-B9EC-2B1B26A1B594}" srcOrd="1" destOrd="0" presId="urn:microsoft.com/office/officeart/2005/8/layout/vList5"/>
    <dgm:cxn modelId="{F1828E0B-6F50-4420-847C-374BF83CD47F}" type="presParOf" srcId="{28857A7A-F2F7-4A2C-951B-E40D382E2B13}" destId="{D14E704F-C2B7-440C-812B-5030E494E1EB}" srcOrd="1" destOrd="0" presId="urn:microsoft.com/office/officeart/2005/8/layout/vList5"/>
    <dgm:cxn modelId="{9E510D20-DF68-4F9B-990F-D402A2353542}" type="presParOf" srcId="{28857A7A-F2F7-4A2C-951B-E40D382E2B13}" destId="{65BD8848-22DA-4904-8F9E-A13A1E877C9B}" srcOrd="2" destOrd="0" presId="urn:microsoft.com/office/officeart/2005/8/layout/vList5"/>
    <dgm:cxn modelId="{34A81FF4-FDB8-4C81-B0F5-3DF219529B76}" type="presParOf" srcId="{65BD8848-22DA-4904-8F9E-A13A1E877C9B}" destId="{1CBD7061-A428-48CE-AECE-0372E4969565}" srcOrd="0" destOrd="0" presId="urn:microsoft.com/office/officeart/2005/8/layout/vList5"/>
    <dgm:cxn modelId="{B4917688-B3B5-4F76-B835-43A1FB039469}" type="presParOf" srcId="{65BD8848-22DA-4904-8F9E-A13A1E877C9B}" destId="{74DD7E0B-2378-4E9D-A6C0-820453C7B4FD}" srcOrd="1" destOrd="0" presId="urn:microsoft.com/office/officeart/2005/8/layout/vList5"/>
    <dgm:cxn modelId="{59714FF5-11E5-4640-A172-2C5AEE31C3E2}" type="presParOf" srcId="{28857A7A-F2F7-4A2C-951B-E40D382E2B13}" destId="{21C175BC-C976-46D8-A614-FC4AE8D0211A}" srcOrd="3" destOrd="0" presId="urn:microsoft.com/office/officeart/2005/8/layout/vList5"/>
    <dgm:cxn modelId="{C3E72249-E356-4BFA-8C69-61E8AB070505}" type="presParOf" srcId="{28857A7A-F2F7-4A2C-951B-E40D382E2B13}" destId="{29ADA4EB-9907-42F6-AC0D-2DF82CDF32A2}" srcOrd="4" destOrd="0" presId="urn:microsoft.com/office/officeart/2005/8/layout/vList5"/>
    <dgm:cxn modelId="{063211B2-EDC4-4DC3-960D-6A4073A9833F}" type="presParOf" srcId="{29ADA4EB-9907-42F6-AC0D-2DF82CDF32A2}" destId="{22F3F917-D4D2-450C-998D-86597853E451}" srcOrd="0" destOrd="0" presId="urn:microsoft.com/office/officeart/2005/8/layout/vList5"/>
    <dgm:cxn modelId="{E20A5E43-B4EE-44B3-9CD3-3A32BC9D7487}" type="presParOf" srcId="{29ADA4EB-9907-42F6-AC0D-2DF82CDF32A2}" destId="{7E467416-D048-4F91-9749-C1D0527E7A52}" srcOrd="1" destOrd="0" presId="urn:microsoft.com/office/officeart/2005/8/layout/vList5"/>
    <dgm:cxn modelId="{0740E15D-5259-4F35-ADF1-2448572EDB21}" type="presParOf" srcId="{28857A7A-F2F7-4A2C-951B-E40D382E2B13}" destId="{331D12D1-0852-4DF4-A045-E75FABD50AB1}" srcOrd="5" destOrd="0" presId="urn:microsoft.com/office/officeart/2005/8/layout/vList5"/>
    <dgm:cxn modelId="{F01D49BB-F2AE-4565-9694-31B417449495}" type="presParOf" srcId="{28857A7A-F2F7-4A2C-951B-E40D382E2B13}" destId="{95A65D6A-6D89-490A-AF5E-60C9B087C6DA}" srcOrd="6" destOrd="0" presId="urn:microsoft.com/office/officeart/2005/8/layout/vList5"/>
    <dgm:cxn modelId="{37B2F3DE-8082-412D-9749-C380CA3AD5C2}" type="presParOf" srcId="{95A65D6A-6D89-490A-AF5E-60C9B087C6DA}" destId="{E195C434-B166-4A8B-B770-903F466A41D8}" srcOrd="0" destOrd="0" presId="urn:microsoft.com/office/officeart/2005/8/layout/vList5"/>
    <dgm:cxn modelId="{07879043-3F13-4960-936F-1A1D5A46987C}" type="presParOf" srcId="{95A65D6A-6D89-490A-AF5E-60C9B087C6DA}" destId="{C0180136-6847-4A54-9586-C525B2136E3C}" srcOrd="1" destOrd="0" presId="urn:microsoft.com/office/officeart/2005/8/layout/vList5"/>
    <dgm:cxn modelId="{09EFA4CC-EC78-4B8A-8F98-6641CAC50BE3}" type="presParOf" srcId="{28857A7A-F2F7-4A2C-951B-E40D382E2B13}" destId="{BA2E7D85-5975-4A99-940A-165A0153F23C}" srcOrd="7" destOrd="0" presId="urn:microsoft.com/office/officeart/2005/8/layout/vList5"/>
    <dgm:cxn modelId="{4615B46F-DE21-4F3C-BC75-44EE94B93BE8}" type="presParOf" srcId="{28857A7A-F2F7-4A2C-951B-E40D382E2B13}" destId="{EF6E5370-62CD-4099-A45A-8AEE3BD60270}" srcOrd="8" destOrd="0" presId="urn:microsoft.com/office/officeart/2005/8/layout/vList5"/>
    <dgm:cxn modelId="{7BFDE17A-9873-4D3B-9931-3D06D67AEDD7}" type="presParOf" srcId="{EF6E5370-62CD-4099-A45A-8AEE3BD60270}" destId="{9EB066B1-3EB1-4B12-A0B9-81B60A6454B3}" srcOrd="0" destOrd="0" presId="urn:microsoft.com/office/officeart/2005/8/layout/vList5"/>
    <dgm:cxn modelId="{03BD5A0F-9764-4622-8F30-1C613260A24B}" type="presParOf" srcId="{EF6E5370-62CD-4099-A45A-8AEE3BD60270}" destId="{3EA5DB71-F00B-410B-89CB-606191BD153B}" srcOrd="1" destOrd="0" presId="urn:microsoft.com/office/officeart/2005/8/layout/vList5"/>
    <dgm:cxn modelId="{19E3CF1D-161C-45B5-B911-7057DE3AC19B}" type="presParOf" srcId="{28857A7A-F2F7-4A2C-951B-E40D382E2B13}" destId="{182E2270-D70C-47FE-AA9C-64BDC5CDCAD6}" srcOrd="9" destOrd="0" presId="urn:microsoft.com/office/officeart/2005/8/layout/vList5"/>
    <dgm:cxn modelId="{44A2ABB2-E2C3-421C-AB47-6EB69EC8D698}" type="presParOf" srcId="{28857A7A-F2F7-4A2C-951B-E40D382E2B13}" destId="{FF41F623-EBF4-4E57-B13E-4D368353E718}" srcOrd="10" destOrd="0" presId="urn:microsoft.com/office/officeart/2005/8/layout/vList5"/>
    <dgm:cxn modelId="{49A439FA-5E49-4682-8E03-73DF25E6631D}" type="presParOf" srcId="{FF41F623-EBF4-4E57-B13E-4D368353E718}" destId="{5F706338-2A1C-4C67-8C03-E933A231B02C}" srcOrd="0" destOrd="0" presId="urn:microsoft.com/office/officeart/2005/8/layout/vList5"/>
    <dgm:cxn modelId="{705F027F-E166-4E56-A0FD-839476790AEA}" type="presParOf" srcId="{FF41F623-EBF4-4E57-B13E-4D368353E718}" destId="{3CC6C184-4E16-4A3B-9FDE-4B76BFCF93B2}" srcOrd="1" destOrd="0" presId="urn:microsoft.com/office/officeart/2005/8/layout/vList5"/>
    <dgm:cxn modelId="{D10D9E43-7E71-4842-9F75-2D108A0CDD8B}" type="presParOf" srcId="{28857A7A-F2F7-4A2C-951B-E40D382E2B13}" destId="{0BDF4FFB-1E9D-4F14-A760-86AAB7B49FAE}" srcOrd="11" destOrd="0" presId="urn:microsoft.com/office/officeart/2005/8/layout/vList5"/>
    <dgm:cxn modelId="{1E9F12BE-7BFE-44E3-AF93-E4AE1E68C7D9}" type="presParOf" srcId="{28857A7A-F2F7-4A2C-951B-E40D382E2B13}" destId="{1F4C1258-93F7-4734-8064-E35A620A3FCA}" srcOrd="12" destOrd="0" presId="urn:microsoft.com/office/officeart/2005/8/layout/vList5"/>
    <dgm:cxn modelId="{1FEAB320-1F96-4F7E-A25E-81B16B61609F}" type="presParOf" srcId="{1F4C1258-93F7-4734-8064-E35A620A3FCA}" destId="{80130AAE-7CAA-4AD9-82E6-7F60068EFC77}" srcOrd="0" destOrd="0" presId="urn:microsoft.com/office/officeart/2005/8/layout/vList5"/>
    <dgm:cxn modelId="{3115313C-8C1A-444F-AC80-5E2A1C267590}" type="presParOf" srcId="{1F4C1258-93F7-4734-8064-E35A620A3FCA}" destId="{ACF04337-9385-450A-9695-0D987A1B100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121956-AEAB-4245-9DA8-17A0CC8E5EDC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69C71D4-4F0E-489C-8770-E87428E843D2}">
      <dgm:prSet phldrT="[텍스트]" custT="1"/>
      <dgm:spPr/>
      <dgm:t>
        <a:bodyPr/>
        <a:lstStyle/>
        <a:p>
          <a:pPr latinLnBrk="1"/>
          <a:r>
            <a:rPr lang="ko-KR" altLang="en-US" sz="2400" smtClean="0">
              <a:latin typeface="+mn-ea"/>
            </a:rPr>
            <a:t>프로젝트 신청 정보 입력 양식 제공</a:t>
          </a:r>
          <a:endParaRPr lang="ko-KR" altLang="en-US" sz="2400"/>
        </a:p>
      </dgm:t>
    </dgm:pt>
    <dgm:pt modelId="{0CD3AF81-43D2-4BAC-A555-B7219C22BF99}" type="parTrans" cxnId="{96B267CA-AE09-4B54-9636-27FF0EABA074}">
      <dgm:prSet/>
      <dgm:spPr/>
      <dgm:t>
        <a:bodyPr/>
        <a:lstStyle/>
        <a:p>
          <a:pPr latinLnBrk="1"/>
          <a:endParaRPr lang="ko-KR" altLang="en-US"/>
        </a:p>
      </dgm:t>
    </dgm:pt>
    <dgm:pt modelId="{058BA78E-00D6-49D0-8365-273A8F75C750}" type="sibTrans" cxnId="{96B267CA-AE09-4B54-9636-27FF0EABA074}">
      <dgm:prSet/>
      <dgm:spPr/>
      <dgm:t>
        <a:bodyPr/>
        <a:lstStyle/>
        <a:p>
          <a:pPr latinLnBrk="1"/>
          <a:endParaRPr lang="ko-KR" altLang="en-US"/>
        </a:p>
      </dgm:t>
    </dgm:pt>
    <dgm:pt modelId="{840298FA-8FFF-4536-A782-2B69CC84D0C8}">
      <dgm:prSet phldrT="[텍스트]" custT="1"/>
      <dgm:spPr/>
      <dgm:t>
        <a:bodyPr/>
        <a:lstStyle/>
        <a:p>
          <a:pPr latinLnBrk="1"/>
          <a:r>
            <a:rPr lang="ko-KR" altLang="en-US" sz="2400" smtClean="0">
              <a:latin typeface="+mn-ea"/>
            </a:rPr>
            <a:t>사용자는 입력양식에 맞게 정보를 입력</a:t>
          </a:r>
          <a:endParaRPr lang="ko-KR" altLang="en-US" sz="2400"/>
        </a:p>
      </dgm:t>
    </dgm:pt>
    <dgm:pt modelId="{17EFC48B-2CA4-401F-AD9B-595E90C6AA3A}" type="parTrans" cxnId="{24B54862-4FF6-45F9-8CAF-8AC3A3975FA9}">
      <dgm:prSet/>
      <dgm:spPr/>
      <dgm:t>
        <a:bodyPr/>
        <a:lstStyle/>
        <a:p>
          <a:pPr latinLnBrk="1"/>
          <a:endParaRPr lang="ko-KR" altLang="en-US"/>
        </a:p>
      </dgm:t>
    </dgm:pt>
    <dgm:pt modelId="{4FCD1FFC-E381-4370-A9D6-E82C5AF80192}" type="sibTrans" cxnId="{24B54862-4FF6-45F9-8CAF-8AC3A3975FA9}">
      <dgm:prSet/>
      <dgm:spPr/>
      <dgm:t>
        <a:bodyPr/>
        <a:lstStyle/>
        <a:p>
          <a:pPr latinLnBrk="1"/>
          <a:endParaRPr lang="ko-KR" altLang="en-US"/>
        </a:p>
      </dgm:t>
    </dgm:pt>
    <dgm:pt modelId="{9EA44FBA-AB88-4455-8D5B-D3262F2C182E}">
      <dgm:prSet phldrT="[텍스트]" custT="1"/>
      <dgm:spPr/>
      <dgm:t>
        <a:bodyPr/>
        <a:lstStyle/>
        <a:p>
          <a:pPr latinLnBrk="1"/>
          <a:r>
            <a:rPr lang="ko-KR" altLang="en-US" sz="2400" smtClean="0">
              <a:latin typeface="+mn-ea"/>
            </a:rPr>
            <a:t>관리자의 심사 후 프로젝트 등록</a:t>
          </a:r>
          <a:endParaRPr lang="ko-KR" altLang="en-US" sz="2400"/>
        </a:p>
      </dgm:t>
    </dgm:pt>
    <dgm:pt modelId="{26D80BB1-02B3-49E9-9257-ABFA1C89BB8E}" type="parTrans" cxnId="{C1A003C2-4156-4A9E-8F38-EFF05B787F65}">
      <dgm:prSet/>
      <dgm:spPr/>
      <dgm:t>
        <a:bodyPr/>
        <a:lstStyle/>
        <a:p>
          <a:pPr latinLnBrk="1"/>
          <a:endParaRPr lang="ko-KR" altLang="en-US"/>
        </a:p>
      </dgm:t>
    </dgm:pt>
    <dgm:pt modelId="{DC2CB765-AE81-45D4-A175-E8785D7E198F}" type="sibTrans" cxnId="{C1A003C2-4156-4A9E-8F38-EFF05B787F65}">
      <dgm:prSet/>
      <dgm:spPr/>
      <dgm:t>
        <a:bodyPr/>
        <a:lstStyle/>
        <a:p>
          <a:pPr latinLnBrk="1"/>
          <a:endParaRPr lang="ko-KR" altLang="en-US"/>
        </a:p>
      </dgm:t>
    </dgm:pt>
    <dgm:pt modelId="{D27301F1-566E-4221-85EE-31D9F7B66255}" type="pres">
      <dgm:prSet presAssocID="{77121956-AEAB-4245-9DA8-17A0CC8E5EDC}" presName="Name0" presStyleCnt="0">
        <dgm:presLayoutVars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9DB56E-9323-4211-B1B7-019ECA6D1503}" type="pres">
      <dgm:prSet presAssocID="{669C71D4-4F0E-489C-8770-E87428E843D2}" presName="noChildren" presStyleCnt="0"/>
      <dgm:spPr/>
    </dgm:pt>
    <dgm:pt modelId="{37B17886-7759-43B8-8352-0A9EE4A7A052}" type="pres">
      <dgm:prSet presAssocID="{669C71D4-4F0E-489C-8770-E87428E843D2}" presName="gap" presStyleCnt="0"/>
      <dgm:spPr/>
    </dgm:pt>
    <dgm:pt modelId="{88FBE770-DED2-4744-A1D6-5FE10CE60074}" type="pres">
      <dgm:prSet presAssocID="{669C71D4-4F0E-489C-8770-E87428E843D2}" presName="medCircle2" presStyleLbl="vennNode1" presStyleIdx="0" presStyleCnt="3"/>
      <dgm:spPr/>
    </dgm:pt>
    <dgm:pt modelId="{02EA3B2E-76E2-41E9-81BA-EC572C6430C6}" type="pres">
      <dgm:prSet presAssocID="{669C71D4-4F0E-489C-8770-E87428E843D2}" presName="txLvlOnly1" presStyleLbl="revTx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3969384-63A6-4196-903C-3D230BA521C0}" type="pres">
      <dgm:prSet presAssocID="{840298FA-8FFF-4536-A782-2B69CC84D0C8}" presName="noChildren" presStyleCnt="0"/>
      <dgm:spPr/>
    </dgm:pt>
    <dgm:pt modelId="{894A9FE9-684E-4355-8A9E-0D7958F9F90F}" type="pres">
      <dgm:prSet presAssocID="{840298FA-8FFF-4536-A782-2B69CC84D0C8}" presName="gap" presStyleCnt="0"/>
      <dgm:spPr/>
    </dgm:pt>
    <dgm:pt modelId="{3D82CBF2-CBCE-4585-A6EA-CE15F76BB8BF}" type="pres">
      <dgm:prSet presAssocID="{840298FA-8FFF-4536-A782-2B69CC84D0C8}" presName="medCircle2" presStyleLbl="vennNode1" presStyleIdx="1" presStyleCnt="3"/>
      <dgm:spPr/>
    </dgm:pt>
    <dgm:pt modelId="{08D36369-4B83-42CF-8660-54BB7C6C6482}" type="pres">
      <dgm:prSet presAssocID="{840298FA-8FFF-4536-A782-2B69CC84D0C8}" presName="txLvlOnly1" presStyleLbl="revTx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B801097-5238-4E44-900C-C37C71652A8D}" type="pres">
      <dgm:prSet presAssocID="{9EA44FBA-AB88-4455-8D5B-D3262F2C182E}" presName="noChildren" presStyleCnt="0"/>
      <dgm:spPr/>
    </dgm:pt>
    <dgm:pt modelId="{E985283C-10AC-4B41-A3CA-A80DD5B7B512}" type="pres">
      <dgm:prSet presAssocID="{9EA44FBA-AB88-4455-8D5B-D3262F2C182E}" presName="gap" presStyleCnt="0"/>
      <dgm:spPr/>
    </dgm:pt>
    <dgm:pt modelId="{D853F775-B400-4025-A711-84F53B7EFD29}" type="pres">
      <dgm:prSet presAssocID="{9EA44FBA-AB88-4455-8D5B-D3262F2C182E}" presName="medCircle2" presStyleLbl="vennNode1" presStyleIdx="2" presStyleCnt="3"/>
      <dgm:spPr/>
    </dgm:pt>
    <dgm:pt modelId="{0A501A78-35D2-4AF8-9F6B-A62C6ED7A686}" type="pres">
      <dgm:prSet presAssocID="{9EA44FBA-AB88-4455-8D5B-D3262F2C182E}" presName="txLvlOnly1" presStyleLbl="revTx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24B54862-4FF6-45F9-8CAF-8AC3A3975FA9}" srcId="{77121956-AEAB-4245-9DA8-17A0CC8E5EDC}" destId="{840298FA-8FFF-4536-A782-2B69CC84D0C8}" srcOrd="1" destOrd="0" parTransId="{17EFC48B-2CA4-401F-AD9B-595E90C6AA3A}" sibTransId="{4FCD1FFC-E381-4370-A9D6-E82C5AF80192}"/>
    <dgm:cxn modelId="{9F29ACAB-F794-43FF-AE28-DD31E91D20E5}" type="presOf" srcId="{840298FA-8FFF-4536-A782-2B69CC84D0C8}" destId="{08D36369-4B83-42CF-8660-54BB7C6C6482}" srcOrd="0" destOrd="0" presId="urn:microsoft.com/office/officeart/2008/layout/VerticalCircleList"/>
    <dgm:cxn modelId="{C1A003C2-4156-4A9E-8F38-EFF05B787F65}" srcId="{77121956-AEAB-4245-9DA8-17A0CC8E5EDC}" destId="{9EA44FBA-AB88-4455-8D5B-D3262F2C182E}" srcOrd="2" destOrd="0" parTransId="{26D80BB1-02B3-49E9-9257-ABFA1C89BB8E}" sibTransId="{DC2CB765-AE81-45D4-A175-E8785D7E198F}"/>
    <dgm:cxn modelId="{0B274CE5-1B68-4CDA-B058-45999DFBC45A}" type="presOf" srcId="{669C71D4-4F0E-489C-8770-E87428E843D2}" destId="{02EA3B2E-76E2-41E9-81BA-EC572C6430C6}" srcOrd="0" destOrd="0" presId="urn:microsoft.com/office/officeart/2008/layout/VerticalCircleList"/>
    <dgm:cxn modelId="{96B267CA-AE09-4B54-9636-27FF0EABA074}" srcId="{77121956-AEAB-4245-9DA8-17A0CC8E5EDC}" destId="{669C71D4-4F0E-489C-8770-E87428E843D2}" srcOrd="0" destOrd="0" parTransId="{0CD3AF81-43D2-4BAC-A555-B7219C22BF99}" sibTransId="{058BA78E-00D6-49D0-8365-273A8F75C750}"/>
    <dgm:cxn modelId="{D98F05DF-1167-4EC0-8D2F-4367861FFCC7}" type="presOf" srcId="{9EA44FBA-AB88-4455-8D5B-D3262F2C182E}" destId="{0A501A78-35D2-4AF8-9F6B-A62C6ED7A686}" srcOrd="0" destOrd="0" presId="urn:microsoft.com/office/officeart/2008/layout/VerticalCircleList"/>
    <dgm:cxn modelId="{7E58180C-A84A-4FE2-9C62-A3081F1E7593}" type="presOf" srcId="{77121956-AEAB-4245-9DA8-17A0CC8E5EDC}" destId="{D27301F1-566E-4221-85EE-31D9F7B66255}" srcOrd="0" destOrd="0" presId="urn:microsoft.com/office/officeart/2008/layout/VerticalCircleList"/>
    <dgm:cxn modelId="{8134E597-B28A-47F2-84D9-A8DD378A43F3}" type="presParOf" srcId="{D27301F1-566E-4221-85EE-31D9F7B66255}" destId="{AD9DB56E-9323-4211-B1B7-019ECA6D1503}" srcOrd="0" destOrd="0" presId="urn:microsoft.com/office/officeart/2008/layout/VerticalCircleList"/>
    <dgm:cxn modelId="{F29759A1-481B-4A33-85CA-5DFDA2AFB77F}" type="presParOf" srcId="{AD9DB56E-9323-4211-B1B7-019ECA6D1503}" destId="{37B17886-7759-43B8-8352-0A9EE4A7A052}" srcOrd="0" destOrd="0" presId="urn:microsoft.com/office/officeart/2008/layout/VerticalCircleList"/>
    <dgm:cxn modelId="{C24F1289-C0E7-4BB6-B889-CE71C3AF35AD}" type="presParOf" srcId="{AD9DB56E-9323-4211-B1B7-019ECA6D1503}" destId="{88FBE770-DED2-4744-A1D6-5FE10CE60074}" srcOrd="1" destOrd="0" presId="urn:microsoft.com/office/officeart/2008/layout/VerticalCircleList"/>
    <dgm:cxn modelId="{B46CC701-F0CF-4E5F-85CB-1AC01FC02047}" type="presParOf" srcId="{AD9DB56E-9323-4211-B1B7-019ECA6D1503}" destId="{02EA3B2E-76E2-41E9-81BA-EC572C6430C6}" srcOrd="2" destOrd="0" presId="urn:microsoft.com/office/officeart/2008/layout/VerticalCircleList"/>
    <dgm:cxn modelId="{1B39F5A8-5012-4AEA-BBDE-A616FB438A5C}" type="presParOf" srcId="{D27301F1-566E-4221-85EE-31D9F7B66255}" destId="{A3969384-63A6-4196-903C-3D230BA521C0}" srcOrd="1" destOrd="0" presId="urn:microsoft.com/office/officeart/2008/layout/VerticalCircleList"/>
    <dgm:cxn modelId="{6E86D0F4-4557-4F1F-8183-4A772BB1A3CF}" type="presParOf" srcId="{A3969384-63A6-4196-903C-3D230BA521C0}" destId="{894A9FE9-684E-4355-8A9E-0D7958F9F90F}" srcOrd="0" destOrd="0" presId="urn:microsoft.com/office/officeart/2008/layout/VerticalCircleList"/>
    <dgm:cxn modelId="{2D3F41C2-0C5A-443F-B4FE-910F17AD1ECD}" type="presParOf" srcId="{A3969384-63A6-4196-903C-3D230BA521C0}" destId="{3D82CBF2-CBCE-4585-A6EA-CE15F76BB8BF}" srcOrd="1" destOrd="0" presId="urn:microsoft.com/office/officeart/2008/layout/VerticalCircleList"/>
    <dgm:cxn modelId="{50B72998-52FF-48BC-87CF-9327A46C7F8D}" type="presParOf" srcId="{A3969384-63A6-4196-903C-3D230BA521C0}" destId="{08D36369-4B83-42CF-8660-54BB7C6C6482}" srcOrd="2" destOrd="0" presId="urn:microsoft.com/office/officeart/2008/layout/VerticalCircleList"/>
    <dgm:cxn modelId="{DC7FA07A-6A28-4A7A-AD72-77986CADE391}" type="presParOf" srcId="{D27301F1-566E-4221-85EE-31D9F7B66255}" destId="{5B801097-5238-4E44-900C-C37C71652A8D}" srcOrd="2" destOrd="0" presId="urn:microsoft.com/office/officeart/2008/layout/VerticalCircleList"/>
    <dgm:cxn modelId="{9191197E-B263-4548-9F24-5984B9267E14}" type="presParOf" srcId="{5B801097-5238-4E44-900C-C37C71652A8D}" destId="{E985283C-10AC-4B41-A3CA-A80DD5B7B512}" srcOrd="0" destOrd="0" presId="urn:microsoft.com/office/officeart/2008/layout/VerticalCircleList"/>
    <dgm:cxn modelId="{7F9BB1C0-9563-4E61-8E8B-A8E3AEC2D2A6}" type="presParOf" srcId="{5B801097-5238-4E44-900C-C37C71652A8D}" destId="{D853F775-B400-4025-A711-84F53B7EFD29}" srcOrd="1" destOrd="0" presId="urn:microsoft.com/office/officeart/2008/layout/VerticalCircleList"/>
    <dgm:cxn modelId="{8FA193C2-7665-435E-8F05-AC67B6482CB4}" type="presParOf" srcId="{5B801097-5238-4E44-900C-C37C71652A8D}" destId="{0A501A78-35D2-4AF8-9F6B-A62C6ED7A686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21956-AEAB-4245-9DA8-17A0CC8E5EDC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69C71D4-4F0E-489C-8770-E87428E843D2}">
      <dgm:prSet phldrT="[텍스트]" custT="1"/>
      <dgm:spPr/>
      <dgm:t>
        <a:bodyPr/>
        <a:lstStyle/>
        <a:p>
          <a:pPr latinLnBrk="1"/>
          <a:r>
            <a:rPr lang="ko-KR" altLang="en-US" sz="2400" smtClean="0">
              <a:latin typeface="+mj-ea"/>
              <a:ea typeface="+mj-ea"/>
            </a:rPr>
            <a:t>정해진 심사 일자에 심사 대상 프로젝트 목록을 불러온다</a:t>
          </a:r>
          <a:endParaRPr lang="ko-KR" altLang="en-US" sz="2400"/>
        </a:p>
      </dgm:t>
    </dgm:pt>
    <dgm:pt modelId="{0CD3AF81-43D2-4BAC-A555-B7219C22BF99}" type="parTrans" cxnId="{96B267CA-AE09-4B54-9636-27FF0EABA074}">
      <dgm:prSet/>
      <dgm:spPr/>
      <dgm:t>
        <a:bodyPr/>
        <a:lstStyle/>
        <a:p>
          <a:pPr latinLnBrk="1"/>
          <a:endParaRPr lang="ko-KR" altLang="en-US"/>
        </a:p>
      </dgm:t>
    </dgm:pt>
    <dgm:pt modelId="{058BA78E-00D6-49D0-8365-273A8F75C750}" type="sibTrans" cxnId="{96B267CA-AE09-4B54-9636-27FF0EABA074}">
      <dgm:prSet/>
      <dgm:spPr/>
      <dgm:t>
        <a:bodyPr/>
        <a:lstStyle/>
        <a:p>
          <a:pPr latinLnBrk="1"/>
          <a:endParaRPr lang="ko-KR" altLang="en-US"/>
        </a:p>
      </dgm:t>
    </dgm:pt>
    <dgm:pt modelId="{840298FA-8FFF-4536-A782-2B69CC84D0C8}">
      <dgm:prSet phldrT="[텍스트]" custT="1"/>
      <dgm:spPr/>
      <dgm:t>
        <a:bodyPr/>
        <a:lstStyle/>
        <a:p>
          <a:pPr latinLnBrk="1"/>
          <a:r>
            <a:rPr lang="ko-KR" altLang="en-US" sz="2400" smtClean="0">
              <a:latin typeface="+mj-ea"/>
              <a:ea typeface="+mj-ea"/>
            </a:rPr>
            <a:t>유사성 알고리즘에 따라 유사성 검사를 실시한다</a:t>
          </a:r>
          <a:r>
            <a:rPr lang="en-US" altLang="ko-KR" sz="2400" smtClean="0">
              <a:latin typeface="+mj-ea"/>
              <a:ea typeface="+mj-ea"/>
            </a:rPr>
            <a:t>.</a:t>
          </a:r>
          <a:endParaRPr lang="ko-KR" altLang="en-US" sz="2400"/>
        </a:p>
      </dgm:t>
    </dgm:pt>
    <dgm:pt modelId="{17EFC48B-2CA4-401F-AD9B-595E90C6AA3A}" type="parTrans" cxnId="{24B54862-4FF6-45F9-8CAF-8AC3A3975FA9}">
      <dgm:prSet/>
      <dgm:spPr/>
      <dgm:t>
        <a:bodyPr/>
        <a:lstStyle/>
        <a:p>
          <a:pPr latinLnBrk="1"/>
          <a:endParaRPr lang="ko-KR" altLang="en-US"/>
        </a:p>
      </dgm:t>
    </dgm:pt>
    <dgm:pt modelId="{4FCD1FFC-E381-4370-A9D6-E82C5AF80192}" type="sibTrans" cxnId="{24B54862-4FF6-45F9-8CAF-8AC3A3975FA9}">
      <dgm:prSet/>
      <dgm:spPr/>
      <dgm:t>
        <a:bodyPr/>
        <a:lstStyle/>
        <a:p>
          <a:pPr latinLnBrk="1"/>
          <a:endParaRPr lang="ko-KR" altLang="en-US"/>
        </a:p>
      </dgm:t>
    </dgm:pt>
    <dgm:pt modelId="{9EA44FBA-AB88-4455-8D5B-D3262F2C182E}">
      <dgm:prSet phldrT="[텍스트]" custT="1"/>
      <dgm:spPr/>
      <dgm:t>
        <a:bodyPr/>
        <a:lstStyle/>
        <a:p>
          <a:pPr latinLnBrk="1"/>
          <a:r>
            <a:rPr lang="ko-KR" altLang="en-US" sz="2400" smtClean="0">
              <a:latin typeface="+mj-ea"/>
              <a:ea typeface="+mj-ea"/>
            </a:rPr>
            <a:t>유사성 검사 결과 통과한 프로젝트는 등록하고</a:t>
          </a:r>
          <a:r>
            <a:rPr lang="en-US" altLang="ko-KR" sz="2400" smtClean="0">
              <a:latin typeface="+mj-ea"/>
              <a:ea typeface="+mj-ea"/>
            </a:rPr>
            <a:t>, </a:t>
          </a:r>
          <a:r>
            <a:rPr lang="ko-KR" altLang="en-US" sz="2400" smtClean="0">
              <a:latin typeface="+mj-ea"/>
              <a:ea typeface="+mj-ea"/>
            </a:rPr>
            <a:t>탈락한</a:t>
          </a:r>
          <a:endParaRPr lang="en-US" altLang="ko-KR" sz="2400" smtClean="0">
            <a:latin typeface="+mj-ea"/>
            <a:ea typeface="+mj-ea"/>
          </a:endParaRPr>
        </a:p>
        <a:p>
          <a:pPr latinLnBrk="1"/>
          <a:r>
            <a:rPr lang="ko-KR" altLang="en-US" sz="2400" smtClean="0">
              <a:latin typeface="+mj-ea"/>
              <a:ea typeface="+mj-ea"/>
            </a:rPr>
            <a:t>프로젝트는 삭제 처리해준다</a:t>
          </a:r>
          <a:r>
            <a:rPr lang="en-US" altLang="ko-KR" sz="2400" smtClean="0">
              <a:latin typeface="+mj-ea"/>
              <a:ea typeface="+mj-ea"/>
            </a:rPr>
            <a:t>.</a:t>
          </a:r>
          <a:endParaRPr lang="ko-KR" altLang="en-US" sz="2400"/>
        </a:p>
      </dgm:t>
    </dgm:pt>
    <dgm:pt modelId="{26D80BB1-02B3-49E9-9257-ABFA1C89BB8E}" type="parTrans" cxnId="{C1A003C2-4156-4A9E-8F38-EFF05B787F65}">
      <dgm:prSet/>
      <dgm:spPr/>
      <dgm:t>
        <a:bodyPr/>
        <a:lstStyle/>
        <a:p>
          <a:pPr latinLnBrk="1"/>
          <a:endParaRPr lang="ko-KR" altLang="en-US"/>
        </a:p>
      </dgm:t>
    </dgm:pt>
    <dgm:pt modelId="{DC2CB765-AE81-45D4-A175-E8785D7E198F}" type="sibTrans" cxnId="{C1A003C2-4156-4A9E-8F38-EFF05B787F65}">
      <dgm:prSet/>
      <dgm:spPr/>
      <dgm:t>
        <a:bodyPr/>
        <a:lstStyle/>
        <a:p>
          <a:pPr latinLnBrk="1"/>
          <a:endParaRPr lang="ko-KR" altLang="en-US"/>
        </a:p>
      </dgm:t>
    </dgm:pt>
    <dgm:pt modelId="{D27301F1-566E-4221-85EE-31D9F7B66255}" type="pres">
      <dgm:prSet presAssocID="{77121956-AEAB-4245-9DA8-17A0CC8E5EDC}" presName="Name0" presStyleCnt="0">
        <dgm:presLayoutVars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9DB56E-9323-4211-B1B7-019ECA6D1503}" type="pres">
      <dgm:prSet presAssocID="{669C71D4-4F0E-489C-8770-E87428E843D2}" presName="noChildren" presStyleCnt="0"/>
      <dgm:spPr/>
    </dgm:pt>
    <dgm:pt modelId="{37B17886-7759-43B8-8352-0A9EE4A7A052}" type="pres">
      <dgm:prSet presAssocID="{669C71D4-4F0E-489C-8770-E87428E843D2}" presName="gap" presStyleCnt="0"/>
      <dgm:spPr/>
    </dgm:pt>
    <dgm:pt modelId="{88FBE770-DED2-4744-A1D6-5FE10CE60074}" type="pres">
      <dgm:prSet presAssocID="{669C71D4-4F0E-489C-8770-E87428E843D2}" presName="medCircle2" presStyleLbl="vennNode1" presStyleIdx="0" presStyleCnt="3"/>
      <dgm:spPr/>
    </dgm:pt>
    <dgm:pt modelId="{02EA3B2E-76E2-41E9-81BA-EC572C6430C6}" type="pres">
      <dgm:prSet presAssocID="{669C71D4-4F0E-489C-8770-E87428E843D2}" presName="txLvlOnly1" presStyleLbl="revTx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3969384-63A6-4196-903C-3D230BA521C0}" type="pres">
      <dgm:prSet presAssocID="{840298FA-8FFF-4536-A782-2B69CC84D0C8}" presName="noChildren" presStyleCnt="0"/>
      <dgm:spPr/>
    </dgm:pt>
    <dgm:pt modelId="{894A9FE9-684E-4355-8A9E-0D7958F9F90F}" type="pres">
      <dgm:prSet presAssocID="{840298FA-8FFF-4536-A782-2B69CC84D0C8}" presName="gap" presStyleCnt="0"/>
      <dgm:spPr/>
    </dgm:pt>
    <dgm:pt modelId="{3D82CBF2-CBCE-4585-A6EA-CE15F76BB8BF}" type="pres">
      <dgm:prSet presAssocID="{840298FA-8FFF-4536-A782-2B69CC84D0C8}" presName="medCircle2" presStyleLbl="vennNode1" presStyleIdx="1" presStyleCnt="3"/>
      <dgm:spPr/>
    </dgm:pt>
    <dgm:pt modelId="{08D36369-4B83-42CF-8660-54BB7C6C6482}" type="pres">
      <dgm:prSet presAssocID="{840298FA-8FFF-4536-A782-2B69CC84D0C8}" presName="txLvlOnly1" presStyleLbl="revTx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B801097-5238-4E44-900C-C37C71652A8D}" type="pres">
      <dgm:prSet presAssocID="{9EA44FBA-AB88-4455-8D5B-D3262F2C182E}" presName="noChildren" presStyleCnt="0"/>
      <dgm:spPr/>
    </dgm:pt>
    <dgm:pt modelId="{E985283C-10AC-4B41-A3CA-A80DD5B7B512}" type="pres">
      <dgm:prSet presAssocID="{9EA44FBA-AB88-4455-8D5B-D3262F2C182E}" presName="gap" presStyleCnt="0"/>
      <dgm:spPr/>
    </dgm:pt>
    <dgm:pt modelId="{D853F775-B400-4025-A711-84F53B7EFD29}" type="pres">
      <dgm:prSet presAssocID="{9EA44FBA-AB88-4455-8D5B-D3262F2C182E}" presName="medCircle2" presStyleLbl="vennNode1" presStyleIdx="2" presStyleCnt="3"/>
      <dgm:spPr/>
    </dgm:pt>
    <dgm:pt modelId="{0A501A78-35D2-4AF8-9F6B-A62C6ED7A686}" type="pres">
      <dgm:prSet presAssocID="{9EA44FBA-AB88-4455-8D5B-D3262F2C182E}" presName="txLvlOnly1" presStyleLbl="revTx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7A8C27C3-6B68-4F03-858B-4A1F48CC6B1F}" type="presOf" srcId="{840298FA-8FFF-4536-A782-2B69CC84D0C8}" destId="{08D36369-4B83-42CF-8660-54BB7C6C6482}" srcOrd="0" destOrd="0" presId="urn:microsoft.com/office/officeart/2008/layout/VerticalCircleList"/>
    <dgm:cxn modelId="{24B54862-4FF6-45F9-8CAF-8AC3A3975FA9}" srcId="{77121956-AEAB-4245-9DA8-17A0CC8E5EDC}" destId="{840298FA-8FFF-4536-A782-2B69CC84D0C8}" srcOrd="1" destOrd="0" parTransId="{17EFC48B-2CA4-401F-AD9B-595E90C6AA3A}" sibTransId="{4FCD1FFC-E381-4370-A9D6-E82C5AF80192}"/>
    <dgm:cxn modelId="{C1A003C2-4156-4A9E-8F38-EFF05B787F65}" srcId="{77121956-AEAB-4245-9DA8-17A0CC8E5EDC}" destId="{9EA44FBA-AB88-4455-8D5B-D3262F2C182E}" srcOrd="2" destOrd="0" parTransId="{26D80BB1-02B3-49E9-9257-ABFA1C89BB8E}" sibTransId="{DC2CB765-AE81-45D4-A175-E8785D7E198F}"/>
    <dgm:cxn modelId="{96B267CA-AE09-4B54-9636-27FF0EABA074}" srcId="{77121956-AEAB-4245-9DA8-17A0CC8E5EDC}" destId="{669C71D4-4F0E-489C-8770-E87428E843D2}" srcOrd="0" destOrd="0" parTransId="{0CD3AF81-43D2-4BAC-A555-B7219C22BF99}" sibTransId="{058BA78E-00D6-49D0-8365-273A8F75C750}"/>
    <dgm:cxn modelId="{A97BCCB1-6B4C-40AE-84CF-E8CA6DA1A5ED}" type="presOf" srcId="{669C71D4-4F0E-489C-8770-E87428E843D2}" destId="{02EA3B2E-76E2-41E9-81BA-EC572C6430C6}" srcOrd="0" destOrd="0" presId="urn:microsoft.com/office/officeart/2008/layout/VerticalCircleList"/>
    <dgm:cxn modelId="{742F4508-122C-43BA-B3A9-C8A12C215D15}" type="presOf" srcId="{77121956-AEAB-4245-9DA8-17A0CC8E5EDC}" destId="{D27301F1-566E-4221-85EE-31D9F7B66255}" srcOrd="0" destOrd="0" presId="urn:microsoft.com/office/officeart/2008/layout/VerticalCircleList"/>
    <dgm:cxn modelId="{6F40B9B5-CBE3-48F9-8A59-4DBD0E36D9E3}" type="presOf" srcId="{9EA44FBA-AB88-4455-8D5B-D3262F2C182E}" destId="{0A501A78-35D2-4AF8-9F6B-A62C6ED7A686}" srcOrd="0" destOrd="0" presId="urn:microsoft.com/office/officeart/2008/layout/VerticalCircleList"/>
    <dgm:cxn modelId="{FE874133-01EB-407F-A84F-BF1EC0545702}" type="presParOf" srcId="{D27301F1-566E-4221-85EE-31D9F7B66255}" destId="{AD9DB56E-9323-4211-B1B7-019ECA6D1503}" srcOrd="0" destOrd="0" presId="urn:microsoft.com/office/officeart/2008/layout/VerticalCircleList"/>
    <dgm:cxn modelId="{E8C69215-EF0B-4A7D-959C-98619AC30A7E}" type="presParOf" srcId="{AD9DB56E-9323-4211-B1B7-019ECA6D1503}" destId="{37B17886-7759-43B8-8352-0A9EE4A7A052}" srcOrd="0" destOrd="0" presId="urn:microsoft.com/office/officeart/2008/layout/VerticalCircleList"/>
    <dgm:cxn modelId="{8990D82D-56F5-492C-B97B-7E93F3B70F32}" type="presParOf" srcId="{AD9DB56E-9323-4211-B1B7-019ECA6D1503}" destId="{88FBE770-DED2-4744-A1D6-5FE10CE60074}" srcOrd="1" destOrd="0" presId="urn:microsoft.com/office/officeart/2008/layout/VerticalCircleList"/>
    <dgm:cxn modelId="{14905676-1382-4591-B084-FE204E3BFE4A}" type="presParOf" srcId="{AD9DB56E-9323-4211-B1B7-019ECA6D1503}" destId="{02EA3B2E-76E2-41E9-81BA-EC572C6430C6}" srcOrd="2" destOrd="0" presId="urn:microsoft.com/office/officeart/2008/layout/VerticalCircleList"/>
    <dgm:cxn modelId="{55F9D635-0DB4-46C1-B862-38A28596B634}" type="presParOf" srcId="{D27301F1-566E-4221-85EE-31D9F7B66255}" destId="{A3969384-63A6-4196-903C-3D230BA521C0}" srcOrd="1" destOrd="0" presId="urn:microsoft.com/office/officeart/2008/layout/VerticalCircleList"/>
    <dgm:cxn modelId="{8B044929-7294-44D5-8970-87F63E02ACB4}" type="presParOf" srcId="{A3969384-63A6-4196-903C-3D230BA521C0}" destId="{894A9FE9-684E-4355-8A9E-0D7958F9F90F}" srcOrd="0" destOrd="0" presId="urn:microsoft.com/office/officeart/2008/layout/VerticalCircleList"/>
    <dgm:cxn modelId="{F575C529-0FF9-4365-AC86-44FA689BAB96}" type="presParOf" srcId="{A3969384-63A6-4196-903C-3D230BA521C0}" destId="{3D82CBF2-CBCE-4585-A6EA-CE15F76BB8BF}" srcOrd="1" destOrd="0" presId="urn:microsoft.com/office/officeart/2008/layout/VerticalCircleList"/>
    <dgm:cxn modelId="{F14CBE5F-91E7-4960-A2C9-2A6B0D98B2BA}" type="presParOf" srcId="{A3969384-63A6-4196-903C-3D230BA521C0}" destId="{08D36369-4B83-42CF-8660-54BB7C6C6482}" srcOrd="2" destOrd="0" presId="urn:microsoft.com/office/officeart/2008/layout/VerticalCircleList"/>
    <dgm:cxn modelId="{212949E0-BD24-46AE-99F4-114ED45850A7}" type="presParOf" srcId="{D27301F1-566E-4221-85EE-31D9F7B66255}" destId="{5B801097-5238-4E44-900C-C37C71652A8D}" srcOrd="2" destOrd="0" presId="urn:microsoft.com/office/officeart/2008/layout/VerticalCircleList"/>
    <dgm:cxn modelId="{E33CB15A-4320-4899-94F8-C78384C9E682}" type="presParOf" srcId="{5B801097-5238-4E44-900C-C37C71652A8D}" destId="{E985283C-10AC-4B41-A3CA-A80DD5B7B512}" srcOrd="0" destOrd="0" presId="urn:microsoft.com/office/officeart/2008/layout/VerticalCircleList"/>
    <dgm:cxn modelId="{8AD4C144-0DF1-4F26-A1FC-54D24D52DF50}" type="presParOf" srcId="{5B801097-5238-4E44-900C-C37C71652A8D}" destId="{D853F775-B400-4025-A711-84F53B7EFD29}" srcOrd="1" destOrd="0" presId="urn:microsoft.com/office/officeart/2008/layout/VerticalCircleList"/>
    <dgm:cxn modelId="{22AE5AEB-683A-49DB-82B6-B14F1B4C5576}" type="presParOf" srcId="{5B801097-5238-4E44-900C-C37C71652A8D}" destId="{0A501A78-35D2-4AF8-9F6B-A62C6ED7A686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32121B-AC02-4FBA-97DD-A3C19F345E4A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B2BC407F-00A9-4135-AC06-55D064AA08C5}">
      <dgm:prSet/>
      <dgm:spPr/>
      <dgm:t>
        <a:bodyPr/>
        <a:lstStyle/>
        <a:p>
          <a:pPr latinLnBrk="1"/>
          <a:r>
            <a:rPr lang="ko-KR" b="1" dirty="0"/>
            <a:t>후원 취소 신청하기</a:t>
          </a:r>
          <a:endParaRPr lang="ko-KR" dirty="0"/>
        </a:p>
      </dgm:t>
    </dgm:pt>
    <dgm:pt modelId="{5901730D-D131-40EA-AB74-E690357C2AD9}" type="parTrans" cxnId="{C72D94B1-6538-4D57-A8E7-501C1BA80570}">
      <dgm:prSet/>
      <dgm:spPr/>
      <dgm:t>
        <a:bodyPr/>
        <a:lstStyle/>
        <a:p>
          <a:pPr latinLnBrk="1"/>
          <a:endParaRPr lang="ko-KR" altLang="en-US"/>
        </a:p>
      </dgm:t>
    </dgm:pt>
    <dgm:pt modelId="{7FAEE008-046E-4B57-ADEF-6361DCA33270}" type="sibTrans" cxnId="{C72D94B1-6538-4D57-A8E7-501C1BA80570}">
      <dgm:prSet/>
      <dgm:spPr/>
      <dgm:t>
        <a:bodyPr/>
        <a:lstStyle/>
        <a:p>
          <a:pPr latinLnBrk="1"/>
          <a:endParaRPr lang="ko-KR" altLang="en-US"/>
        </a:p>
      </dgm:t>
    </dgm:pt>
    <dgm:pt modelId="{119C8490-5F3C-4925-8EE8-44467FA61350}">
      <dgm:prSet/>
      <dgm:spPr/>
      <dgm:t>
        <a:bodyPr/>
        <a:lstStyle/>
        <a:p>
          <a:pPr latinLnBrk="1"/>
          <a:r>
            <a:rPr lang="en-US" b="0" dirty="0" err="1"/>
            <a:t>CancelSupportDao</a:t>
          </a:r>
          <a:endParaRPr lang="ko-KR" b="0" dirty="0"/>
        </a:p>
      </dgm:t>
    </dgm:pt>
    <dgm:pt modelId="{D9696423-5BE9-4A75-B4BF-A84B6D7D118B}" type="parTrans" cxnId="{0F72E860-8C35-489B-BB90-79214BF49348}">
      <dgm:prSet/>
      <dgm:spPr/>
      <dgm:t>
        <a:bodyPr/>
        <a:lstStyle/>
        <a:p>
          <a:pPr latinLnBrk="1"/>
          <a:endParaRPr lang="ko-KR" altLang="en-US"/>
        </a:p>
      </dgm:t>
    </dgm:pt>
    <dgm:pt modelId="{7DCFF209-A504-47EE-8148-5653336375F8}" type="sibTrans" cxnId="{0F72E860-8C35-489B-BB90-79214BF49348}">
      <dgm:prSet/>
      <dgm:spPr/>
      <dgm:t>
        <a:bodyPr/>
        <a:lstStyle/>
        <a:p>
          <a:pPr latinLnBrk="1"/>
          <a:endParaRPr lang="ko-KR" altLang="en-US"/>
        </a:p>
      </dgm:t>
    </dgm:pt>
    <dgm:pt modelId="{8BD85033-559E-436C-982B-ADEA7B6012A2}">
      <dgm:prSet/>
      <dgm:spPr/>
      <dgm:t>
        <a:bodyPr/>
        <a:lstStyle/>
        <a:p>
          <a:pPr latinLnBrk="1"/>
          <a:r>
            <a:rPr lang="en-US" b="0" dirty="0" err="1"/>
            <a:t>SupportStatusRelationDao</a:t>
          </a:r>
          <a:endParaRPr lang="ko-KR" b="0" dirty="0"/>
        </a:p>
      </dgm:t>
    </dgm:pt>
    <dgm:pt modelId="{507EE20B-774C-4F81-B54C-42FCEE4C7542}" type="parTrans" cxnId="{9AC6E4DF-C68F-46E8-BD60-F1690D260807}">
      <dgm:prSet/>
      <dgm:spPr/>
      <dgm:t>
        <a:bodyPr/>
        <a:lstStyle/>
        <a:p>
          <a:pPr latinLnBrk="1"/>
          <a:endParaRPr lang="ko-KR" altLang="en-US"/>
        </a:p>
      </dgm:t>
    </dgm:pt>
    <dgm:pt modelId="{29F6E445-F3A5-4BA6-A0F4-2EA8C555FA7B}" type="sibTrans" cxnId="{9AC6E4DF-C68F-46E8-BD60-F1690D260807}">
      <dgm:prSet/>
      <dgm:spPr/>
      <dgm:t>
        <a:bodyPr/>
        <a:lstStyle/>
        <a:p>
          <a:pPr latinLnBrk="1"/>
          <a:endParaRPr lang="ko-KR" altLang="en-US"/>
        </a:p>
      </dgm:t>
    </dgm:pt>
    <dgm:pt modelId="{6E66949B-823A-4F94-8D8B-95519EE9293B}">
      <dgm:prSet/>
      <dgm:spPr/>
      <dgm:t>
        <a:bodyPr/>
        <a:lstStyle/>
        <a:p>
          <a:pPr latinLnBrk="1"/>
          <a:r>
            <a:rPr lang="ko-KR" b="1" dirty="0"/>
            <a:t>후원취소대기자 </a:t>
          </a:r>
          <a:endParaRPr lang="en-US" altLang="ko-KR" b="1" dirty="0"/>
        </a:p>
        <a:p>
          <a:pPr latinLnBrk="1"/>
          <a:r>
            <a:rPr lang="ko-KR" b="1" dirty="0"/>
            <a:t>목록보기</a:t>
          </a:r>
        </a:p>
      </dgm:t>
    </dgm:pt>
    <dgm:pt modelId="{33EE4679-7712-41AB-80A1-8AEE9B612501}" type="parTrans" cxnId="{020012B8-5678-4A6C-AD9F-5F93681805D9}">
      <dgm:prSet/>
      <dgm:spPr/>
      <dgm:t>
        <a:bodyPr/>
        <a:lstStyle/>
        <a:p>
          <a:pPr latinLnBrk="1"/>
          <a:endParaRPr lang="ko-KR" altLang="en-US"/>
        </a:p>
      </dgm:t>
    </dgm:pt>
    <dgm:pt modelId="{D29023A2-BE66-4E3E-AF3B-7FFF17CA7595}" type="sibTrans" cxnId="{020012B8-5678-4A6C-AD9F-5F93681805D9}">
      <dgm:prSet/>
      <dgm:spPr/>
      <dgm:t>
        <a:bodyPr/>
        <a:lstStyle/>
        <a:p>
          <a:pPr latinLnBrk="1"/>
          <a:endParaRPr lang="ko-KR" altLang="en-US"/>
        </a:p>
      </dgm:t>
    </dgm:pt>
    <dgm:pt modelId="{51EA5B89-A2F1-49BA-97F8-F64872356B47}">
      <dgm:prSet/>
      <dgm:spPr/>
      <dgm:t>
        <a:bodyPr/>
        <a:lstStyle/>
        <a:p>
          <a:pPr latinLnBrk="1"/>
          <a:r>
            <a:rPr lang="en-US" dirty="0" err="1"/>
            <a:t>BriefCanceledSupporterViewDao</a:t>
          </a:r>
          <a:endParaRPr lang="ko-KR" dirty="0"/>
        </a:p>
      </dgm:t>
    </dgm:pt>
    <dgm:pt modelId="{18EED9C1-F789-4B45-91AD-F988B9AEDA28}" type="parTrans" cxnId="{9DDBA41D-9253-4720-BB3D-333E46747443}">
      <dgm:prSet/>
      <dgm:spPr/>
      <dgm:t>
        <a:bodyPr/>
        <a:lstStyle/>
        <a:p>
          <a:pPr latinLnBrk="1"/>
          <a:endParaRPr lang="ko-KR" altLang="en-US"/>
        </a:p>
      </dgm:t>
    </dgm:pt>
    <dgm:pt modelId="{8DF44B6E-0594-43DB-AD31-EB409607B83B}" type="sibTrans" cxnId="{9DDBA41D-9253-4720-BB3D-333E46747443}">
      <dgm:prSet/>
      <dgm:spPr/>
      <dgm:t>
        <a:bodyPr/>
        <a:lstStyle/>
        <a:p>
          <a:pPr latinLnBrk="1"/>
          <a:endParaRPr lang="ko-KR" altLang="en-US"/>
        </a:p>
      </dgm:t>
    </dgm:pt>
    <dgm:pt modelId="{2D9D47CD-8E77-46B7-BA74-2DD7FDCE1382}">
      <dgm:prSet/>
      <dgm:spPr/>
      <dgm:t>
        <a:bodyPr/>
        <a:lstStyle/>
        <a:p>
          <a:pPr latinLnBrk="1"/>
          <a:r>
            <a:rPr lang="ko-KR" b="1" dirty="0"/>
            <a:t>후원취소 대기자 </a:t>
          </a:r>
          <a:endParaRPr lang="en-US" altLang="ko-KR" b="1" dirty="0"/>
        </a:p>
        <a:p>
          <a:pPr latinLnBrk="1"/>
          <a:r>
            <a:rPr lang="ko-KR" b="1" dirty="0"/>
            <a:t>검색하기</a:t>
          </a:r>
        </a:p>
      </dgm:t>
    </dgm:pt>
    <dgm:pt modelId="{4D21AB32-6875-423D-978A-260E7751EC52}" type="parTrans" cxnId="{247D8148-AD97-4A72-8313-C6A726C5E921}">
      <dgm:prSet/>
      <dgm:spPr/>
      <dgm:t>
        <a:bodyPr/>
        <a:lstStyle/>
        <a:p>
          <a:pPr latinLnBrk="1"/>
          <a:endParaRPr lang="ko-KR" altLang="en-US"/>
        </a:p>
      </dgm:t>
    </dgm:pt>
    <dgm:pt modelId="{F7662C25-9285-4757-A11B-52F78C04DDC7}" type="sibTrans" cxnId="{247D8148-AD97-4A72-8313-C6A726C5E921}">
      <dgm:prSet/>
      <dgm:spPr/>
      <dgm:t>
        <a:bodyPr/>
        <a:lstStyle/>
        <a:p>
          <a:pPr latinLnBrk="1"/>
          <a:endParaRPr lang="ko-KR" altLang="en-US"/>
        </a:p>
      </dgm:t>
    </dgm:pt>
    <dgm:pt modelId="{60200153-B3CC-4EFD-B548-1CDDDB26548D}">
      <dgm:prSet/>
      <dgm:spPr/>
      <dgm:t>
        <a:bodyPr/>
        <a:lstStyle/>
        <a:p>
          <a:pPr latinLnBrk="1"/>
          <a:r>
            <a:rPr lang="en-US"/>
            <a:t>BriefCanceledSupporterViewDao</a:t>
          </a:r>
          <a:endParaRPr lang="ko-KR"/>
        </a:p>
      </dgm:t>
    </dgm:pt>
    <dgm:pt modelId="{6E87478C-4D7D-4274-A591-6B98CB149B96}" type="parTrans" cxnId="{48A93C50-C259-4A11-A40D-324C4A81BF6B}">
      <dgm:prSet/>
      <dgm:spPr/>
      <dgm:t>
        <a:bodyPr/>
        <a:lstStyle/>
        <a:p>
          <a:pPr latinLnBrk="1"/>
          <a:endParaRPr lang="ko-KR" altLang="en-US"/>
        </a:p>
      </dgm:t>
    </dgm:pt>
    <dgm:pt modelId="{B67B10EA-1E5D-404F-8AB2-E5D5ED4C43EB}" type="sibTrans" cxnId="{48A93C50-C259-4A11-A40D-324C4A81BF6B}">
      <dgm:prSet/>
      <dgm:spPr/>
      <dgm:t>
        <a:bodyPr/>
        <a:lstStyle/>
        <a:p>
          <a:pPr latinLnBrk="1"/>
          <a:endParaRPr lang="ko-KR" altLang="en-US"/>
        </a:p>
      </dgm:t>
    </dgm:pt>
    <dgm:pt modelId="{1D9919A0-A421-4543-A4D3-8C4293093F75}" type="pres">
      <dgm:prSet presAssocID="{9132121B-AC02-4FBA-97DD-A3C19F345E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6BB1A2-9FFE-4B8F-BA1E-C128BE8AE8CD}" type="pres">
      <dgm:prSet presAssocID="{B2BC407F-00A9-4135-AC06-55D064AA08C5}" presName="composite" presStyleCnt="0"/>
      <dgm:spPr/>
    </dgm:pt>
    <dgm:pt modelId="{C5E49EE4-E253-460D-A0BA-C0C1CB5CCE37}" type="pres">
      <dgm:prSet presAssocID="{B2BC407F-00A9-4135-AC06-55D064AA08C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131ACD-F414-424F-97FC-C31DD8DE1A32}" type="pres">
      <dgm:prSet presAssocID="{B2BC407F-00A9-4135-AC06-55D064AA08C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4DC791-8A54-46B7-9A1C-475F894FB323}" type="pres">
      <dgm:prSet presAssocID="{7FAEE008-046E-4B57-ADEF-6361DCA33270}" presName="space" presStyleCnt="0"/>
      <dgm:spPr/>
    </dgm:pt>
    <dgm:pt modelId="{C08BDE9B-FE8D-48ED-A98E-95AB552D1501}" type="pres">
      <dgm:prSet presAssocID="{6E66949B-823A-4F94-8D8B-95519EE9293B}" presName="composite" presStyleCnt="0"/>
      <dgm:spPr/>
    </dgm:pt>
    <dgm:pt modelId="{617EB8C5-741B-4E04-BAEE-5D3C8BDC1CE8}" type="pres">
      <dgm:prSet presAssocID="{6E66949B-823A-4F94-8D8B-95519EE9293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A2FC02-122B-45D8-A276-0D1734FE2A25}" type="pres">
      <dgm:prSet presAssocID="{6E66949B-823A-4F94-8D8B-95519EE9293B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07399-9B20-4030-8319-637CDAA015FC}" type="pres">
      <dgm:prSet presAssocID="{D29023A2-BE66-4E3E-AF3B-7FFF17CA7595}" presName="space" presStyleCnt="0"/>
      <dgm:spPr/>
    </dgm:pt>
    <dgm:pt modelId="{09824CAA-8E40-4A7E-8BA5-78E5ECDF3D13}" type="pres">
      <dgm:prSet presAssocID="{2D9D47CD-8E77-46B7-BA74-2DD7FDCE1382}" presName="composite" presStyleCnt="0"/>
      <dgm:spPr/>
    </dgm:pt>
    <dgm:pt modelId="{54808FF0-2063-487F-83A1-6F4DD8BC58D7}" type="pres">
      <dgm:prSet presAssocID="{2D9D47CD-8E77-46B7-BA74-2DD7FDCE138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A7E512-04F9-45A6-8872-480131B6FEF0}" type="pres">
      <dgm:prSet presAssocID="{2D9D47CD-8E77-46B7-BA74-2DD7FDCE138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A5E384A-80A0-480E-9A0A-107D906EB600}" type="presOf" srcId="{B2BC407F-00A9-4135-AC06-55D064AA08C5}" destId="{C5E49EE4-E253-460D-A0BA-C0C1CB5CCE37}" srcOrd="0" destOrd="0" presId="urn:microsoft.com/office/officeart/2005/8/layout/hList1"/>
    <dgm:cxn modelId="{020012B8-5678-4A6C-AD9F-5F93681805D9}" srcId="{9132121B-AC02-4FBA-97DD-A3C19F345E4A}" destId="{6E66949B-823A-4F94-8D8B-95519EE9293B}" srcOrd="1" destOrd="0" parTransId="{33EE4679-7712-41AB-80A1-8AEE9B612501}" sibTransId="{D29023A2-BE66-4E3E-AF3B-7FFF17CA7595}"/>
    <dgm:cxn modelId="{BB746B2E-31E6-4B88-A54D-E912B58679E4}" type="presOf" srcId="{2D9D47CD-8E77-46B7-BA74-2DD7FDCE1382}" destId="{54808FF0-2063-487F-83A1-6F4DD8BC58D7}" srcOrd="0" destOrd="0" presId="urn:microsoft.com/office/officeart/2005/8/layout/hList1"/>
    <dgm:cxn modelId="{9DDBA41D-9253-4720-BB3D-333E46747443}" srcId="{6E66949B-823A-4F94-8D8B-95519EE9293B}" destId="{51EA5B89-A2F1-49BA-97F8-F64872356B47}" srcOrd="0" destOrd="0" parTransId="{18EED9C1-F789-4B45-91AD-F988B9AEDA28}" sibTransId="{8DF44B6E-0594-43DB-AD31-EB409607B83B}"/>
    <dgm:cxn modelId="{0F72E860-8C35-489B-BB90-79214BF49348}" srcId="{B2BC407F-00A9-4135-AC06-55D064AA08C5}" destId="{119C8490-5F3C-4925-8EE8-44467FA61350}" srcOrd="0" destOrd="0" parTransId="{D9696423-5BE9-4A75-B4BF-A84B6D7D118B}" sibTransId="{7DCFF209-A504-47EE-8148-5653336375F8}"/>
    <dgm:cxn modelId="{9AC6E4DF-C68F-46E8-BD60-F1690D260807}" srcId="{B2BC407F-00A9-4135-AC06-55D064AA08C5}" destId="{8BD85033-559E-436C-982B-ADEA7B6012A2}" srcOrd="1" destOrd="0" parTransId="{507EE20B-774C-4F81-B54C-42FCEE4C7542}" sibTransId="{29F6E445-F3A5-4BA6-A0F4-2EA8C555FA7B}"/>
    <dgm:cxn modelId="{48A93C50-C259-4A11-A40D-324C4A81BF6B}" srcId="{2D9D47CD-8E77-46B7-BA74-2DD7FDCE1382}" destId="{60200153-B3CC-4EFD-B548-1CDDDB26548D}" srcOrd="0" destOrd="0" parTransId="{6E87478C-4D7D-4274-A591-6B98CB149B96}" sibTransId="{B67B10EA-1E5D-404F-8AB2-E5D5ED4C43EB}"/>
    <dgm:cxn modelId="{C72D94B1-6538-4D57-A8E7-501C1BA80570}" srcId="{9132121B-AC02-4FBA-97DD-A3C19F345E4A}" destId="{B2BC407F-00A9-4135-AC06-55D064AA08C5}" srcOrd="0" destOrd="0" parTransId="{5901730D-D131-40EA-AB74-E690357C2AD9}" sibTransId="{7FAEE008-046E-4B57-ADEF-6361DCA33270}"/>
    <dgm:cxn modelId="{F28AE205-305D-4617-A497-31D96E7035F5}" type="presOf" srcId="{8BD85033-559E-436C-982B-ADEA7B6012A2}" destId="{F2131ACD-F414-424F-97FC-C31DD8DE1A32}" srcOrd="0" destOrd="1" presId="urn:microsoft.com/office/officeart/2005/8/layout/hList1"/>
    <dgm:cxn modelId="{5809E51A-EA78-4409-B3B5-68FEF4C48DB9}" type="presOf" srcId="{60200153-B3CC-4EFD-B548-1CDDDB26548D}" destId="{29A7E512-04F9-45A6-8872-480131B6FEF0}" srcOrd="0" destOrd="0" presId="urn:microsoft.com/office/officeart/2005/8/layout/hList1"/>
    <dgm:cxn modelId="{2C0E8B77-EF1B-45B6-AD8E-4C636B329E12}" type="presOf" srcId="{119C8490-5F3C-4925-8EE8-44467FA61350}" destId="{F2131ACD-F414-424F-97FC-C31DD8DE1A32}" srcOrd="0" destOrd="0" presId="urn:microsoft.com/office/officeart/2005/8/layout/hList1"/>
    <dgm:cxn modelId="{2374DA11-D35D-4661-AB21-E80CC1327415}" type="presOf" srcId="{6E66949B-823A-4F94-8D8B-95519EE9293B}" destId="{617EB8C5-741B-4E04-BAEE-5D3C8BDC1CE8}" srcOrd="0" destOrd="0" presId="urn:microsoft.com/office/officeart/2005/8/layout/hList1"/>
    <dgm:cxn modelId="{247D8148-AD97-4A72-8313-C6A726C5E921}" srcId="{9132121B-AC02-4FBA-97DD-A3C19F345E4A}" destId="{2D9D47CD-8E77-46B7-BA74-2DD7FDCE1382}" srcOrd="2" destOrd="0" parTransId="{4D21AB32-6875-423D-978A-260E7751EC52}" sibTransId="{F7662C25-9285-4757-A11B-52F78C04DDC7}"/>
    <dgm:cxn modelId="{A362B30A-685C-408C-9A6E-F788CE08466E}" type="presOf" srcId="{9132121B-AC02-4FBA-97DD-A3C19F345E4A}" destId="{1D9919A0-A421-4543-A4D3-8C4293093F75}" srcOrd="0" destOrd="0" presId="urn:microsoft.com/office/officeart/2005/8/layout/hList1"/>
    <dgm:cxn modelId="{779A8B8C-354B-4106-A284-D167EF1D991A}" type="presOf" srcId="{51EA5B89-A2F1-49BA-97F8-F64872356B47}" destId="{4DA2FC02-122B-45D8-A276-0D1734FE2A25}" srcOrd="0" destOrd="0" presId="urn:microsoft.com/office/officeart/2005/8/layout/hList1"/>
    <dgm:cxn modelId="{1F191B38-2160-4185-BAF0-341F56783FC2}" type="presParOf" srcId="{1D9919A0-A421-4543-A4D3-8C4293093F75}" destId="{D06BB1A2-9FFE-4B8F-BA1E-C128BE8AE8CD}" srcOrd="0" destOrd="0" presId="urn:microsoft.com/office/officeart/2005/8/layout/hList1"/>
    <dgm:cxn modelId="{9E80AAEF-08A3-4249-ABF5-9A46C1F6FD55}" type="presParOf" srcId="{D06BB1A2-9FFE-4B8F-BA1E-C128BE8AE8CD}" destId="{C5E49EE4-E253-460D-A0BA-C0C1CB5CCE37}" srcOrd="0" destOrd="0" presId="urn:microsoft.com/office/officeart/2005/8/layout/hList1"/>
    <dgm:cxn modelId="{A9A1D62E-EACD-4038-87BE-631C04E59001}" type="presParOf" srcId="{D06BB1A2-9FFE-4B8F-BA1E-C128BE8AE8CD}" destId="{F2131ACD-F414-424F-97FC-C31DD8DE1A32}" srcOrd="1" destOrd="0" presId="urn:microsoft.com/office/officeart/2005/8/layout/hList1"/>
    <dgm:cxn modelId="{47247824-C766-4BB9-A27D-E740C3A30B61}" type="presParOf" srcId="{1D9919A0-A421-4543-A4D3-8C4293093F75}" destId="{4E4DC791-8A54-46B7-9A1C-475F894FB323}" srcOrd="1" destOrd="0" presId="urn:microsoft.com/office/officeart/2005/8/layout/hList1"/>
    <dgm:cxn modelId="{0A7CBD85-7B35-4B12-BF42-2A633362620E}" type="presParOf" srcId="{1D9919A0-A421-4543-A4D3-8C4293093F75}" destId="{C08BDE9B-FE8D-48ED-A98E-95AB552D1501}" srcOrd="2" destOrd="0" presId="urn:microsoft.com/office/officeart/2005/8/layout/hList1"/>
    <dgm:cxn modelId="{290F7E63-1BD7-4FAF-90C3-1EF343E60508}" type="presParOf" srcId="{C08BDE9B-FE8D-48ED-A98E-95AB552D1501}" destId="{617EB8C5-741B-4E04-BAEE-5D3C8BDC1CE8}" srcOrd="0" destOrd="0" presId="urn:microsoft.com/office/officeart/2005/8/layout/hList1"/>
    <dgm:cxn modelId="{42BC6A82-A95A-4A72-918D-5AA154ACF648}" type="presParOf" srcId="{C08BDE9B-FE8D-48ED-A98E-95AB552D1501}" destId="{4DA2FC02-122B-45D8-A276-0D1734FE2A25}" srcOrd="1" destOrd="0" presId="urn:microsoft.com/office/officeart/2005/8/layout/hList1"/>
    <dgm:cxn modelId="{78D788E6-F23D-4F38-B12D-468A011D6D05}" type="presParOf" srcId="{1D9919A0-A421-4543-A4D3-8C4293093F75}" destId="{8B107399-9B20-4030-8319-637CDAA015FC}" srcOrd="3" destOrd="0" presId="urn:microsoft.com/office/officeart/2005/8/layout/hList1"/>
    <dgm:cxn modelId="{4BB53F10-3C3F-4545-A37B-29D474E72920}" type="presParOf" srcId="{1D9919A0-A421-4543-A4D3-8C4293093F75}" destId="{09824CAA-8E40-4A7E-8BA5-78E5ECDF3D13}" srcOrd="4" destOrd="0" presId="urn:microsoft.com/office/officeart/2005/8/layout/hList1"/>
    <dgm:cxn modelId="{0DD5EAAB-14E9-412F-8A3D-10186CD558A4}" type="presParOf" srcId="{09824CAA-8E40-4A7E-8BA5-78E5ECDF3D13}" destId="{54808FF0-2063-487F-83A1-6F4DD8BC58D7}" srcOrd="0" destOrd="0" presId="urn:microsoft.com/office/officeart/2005/8/layout/hList1"/>
    <dgm:cxn modelId="{75F8DC6A-F5F1-48AB-9D66-FE2034D856CD}" type="presParOf" srcId="{09824CAA-8E40-4A7E-8BA5-78E5ECDF3D13}" destId="{29A7E512-04F9-45A6-8872-480131B6FE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30632C-5DDB-4073-89A5-53BABA95238E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4D69F3-782C-4CE0-A18F-C6193F5AA0AB}">
      <dgm:prSet phldrT="[텍스트]"/>
      <dgm:spPr>
        <a:solidFill>
          <a:srgbClr val="1AB29D"/>
        </a:solidFill>
      </dgm:spPr>
      <dgm:t>
        <a:bodyPr/>
        <a:lstStyle/>
        <a:p>
          <a:pPr latinLnBrk="1"/>
          <a:r>
            <a:rPr lang="ko-KR" altLang="en-US" b="1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rPr>
            <a:t>프로젝트</a:t>
          </a:r>
          <a:endParaRPr lang="en-US" altLang="ko-KR" b="1" dirty="0"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a:endParaRPr>
        </a:p>
        <a:p>
          <a:pPr latinLnBrk="1"/>
          <a:r>
            <a:rPr lang="ko-KR" altLang="en-US" b="1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rPr>
            <a:t> 심사</a:t>
          </a:r>
        </a:p>
      </dgm:t>
    </dgm:pt>
    <dgm:pt modelId="{291901CD-278B-48C9-A9A0-EE24A1CCA490}" type="parTrans" cxnId="{3993AB54-BA75-4258-8BE0-9C17D09CD768}">
      <dgm:prSet/>
      <dgm:spPr/>
      <dgm:t>
        <a:bodyPr/>
        <a:lstStyle/>
        <a:p>
          <a:pPr latinLnBrk="1"/>
          <a:endParaRPr lang="ko-KR" altLang="en-US"/>
        </a:p>
      </dgm:t>
    </dgm:pt>
    <dgm:pt modelId="{E61C86CF-1BFF-4528-AADD-52BEE15A2EC0}" type="sibTrans" cxnId="{3993AB54-BA75-4258-8BE0-9C17D09CD768}">
      <dgm:prSet/>
      <dgm:spPr/>
      <dgm:t>
        <a:bodyPr/>
        <a:lstStyle/>
        <a:p>
          <a:pPr latinLnBrk="1"/>
          <a:endParaRPr lang="ko-KR" altLang="en-US"/>
        </a:p>
      </dgm:t>
    </dgm:pt>
    <dgm:pt modelId="{FB7C3DD0-C65E-4282-80CB-7BEB18E995AB}">
      <dgm:prSet phldrT="[텍스트]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유사도 </a:t>
          </a:r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80% </a:t>
          </a:r>
          <a:r>
            <a: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이하 통과</a:t>
          </a:r>
        </a:p>
      </dgm:t>
    </dgm:pt>
    <dgm:pt modelId="{18F86136-22F8-4C9A-A65B-44DD9C4991B8}" type="parTrans" cxnId="{B3B7FBBD-2DBE-4CEE-9429-6DFDD7BF8C16}">
      <dgm:prSet/>
      <dgm:spPr/>
      <dgm:t>
        <a:bodyPr/>
        <a:lstStyle/>
        <a:p>
          <a:pPr latinLnBrk="1"/>
          <a:endParaRPr lang="ko-KR" altLang="en-US"/>
        </a:p>
      </dgm:t>
    </dgm:pt>
    <dgm:pt modelId="{FB535382-D0E4-4A96-8F28-ECBC81DD683A}" type="sibTrans" cxnId="{B3B7FBBD-2DBE-4CEE-9429-6DFDD7BF8C16}">
      <dgm:prSet/>
      <dgm:spPr/>
      <dgm:t>
        <a:bodyPr/>
        <a:lstStyle/>
        <a:p>
          <a:pPr latinLnBrk="1"/>
          <a:endParaRPr lang="ko-KR" altLang="en-US"/>
        </a:p>
      </dgm:t>
    </dgm:pt>
    <dgm:pt modelId="{B0786BF3-1C84-4FF8-9192-F45DBD982FAF}">
      <dgm:prSet phldrT="[텍스트]"/>
      <dgm:spPr>
        <a:solidFill>
          <a:srgbClr val="1AB29D"/>
        </a:solidFill>
      </dgm:spPr>
      <dgm:t>
        <a:bodyPr/>
        <a:lstStyle/>
        <a:p>
          <a:pPr latinLnBrk="1"/>
          <a:r>
            <a:rPr lang="ko-KR" altLang="en-US" b="1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rPr>
            <a:t>취소된 프로젝트 삭제</a:t>
          </a:r>
        </a:p>
      </dgm:t>
    </dgm:pt>
    <dgm:pt modelId="{539B779A-F619-42EC-B7F7-259D8E5A9733}" type="parTrans" cxnId="{68F4BCE4-03D0-4FAE-8CB8-A3D0FBE8BF0F}">
      <dgm:prSet/>
      <dgm:spPr/>
      <dgm:t>
        <a:bodyPr/>
        <a:lstStyle/>
        <a:p>
          <a:pPr latinLnBrk="1"/>
          <a:endParaRPr lang="ko-KR" altLang="en-US"/>
        </a:p>
      </dgm:t>
    </dgm:pt>
    <dgm:pt modelId="{EB5614A4-0227-4CB1-B77D-714B976DA0AC}" type="sibTrans" cxnId="{68F4BCE4-03D0-4FAE-8CB8-A3D0FBE8BF0F}">
      <dgm:prSet/>
      <dgm:spPr/>
      <dgm:t>
        <a:bodyPr/>
        <a:lstStyle/>
        <a:p>
          <a:pPr latinLnBrk="1"/>
          <a:endParaRPr lang="ko-KR" altLang="en-US"/>
        </a:p>
      </dgm:t>
    </dgm:pt>
    <dgm:pt modelId="{D8856FB0-7A3B-4032-A5B8-17E34527E4B4}">
      <dgm:prSet phldrT="[텍스트]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프로젝트의 후원자가 모두 환불</a:t>
          </a:r>
        </a:p>
      </dgm:t>
    </dgm:pt>
    <dgm:pt modelId="{F1CF1767-A646-4A11-9DE5-5E7DBBE2E86A}" type="parTrans" cxnId="{CD3FD3A0-0BB1-47C6-B0A3-0CC35FC02997}">
      <dgm:prSet/>
      <dgm:spPr/>
      <dgm:t>
        <a:bodyPr/>
        <a:lstStyle/>
        <a:p>
          <a:pPr latinLnBrk="1"/>
          <a:endParaRPr lang="ko-KR" altLang="en-US"/>
        </a:p>
      </dgm:t>
    </dgm:pt>
    <dgm:pt modelId="{F50B13C2-D45E-46D9-8B57-80C35DDD54B5}" type="sibTrans" cxnId="{CD3FD3A0-0BB1-47C6-B0A3-0CC35FC02997}">
      <dgm:prSet/>
      <dgm:spPr/>
      <dgm:t>
        <a:bodyPr/>
        <a:lstStyle/>
        <a:p>
          <a:pPr latinLnBrk="1"/>
          <a:endParaRPr lang="ko-KR" altLang="en-US"/>
        </a:p>
      </dgm:t>
    </dgm:pt>
    <dgm:pt modelId="{B4131E4C-75C0-49A2-8D68-E8115EFE208A}">
      <dgm:prSet phldrT="[텍스트]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유사도 </a:t>
          </a:r>
          <a:r>
            <a:rPr lang="ko-KR" altLang="en-US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통과시</a:t>
          </a:r>
          <a:r>
            <a: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진행중인 프로젝트로 등록</a:t>
          </a:r>
        </a:p>
      </dgm:t>
    </dgm:pt>
    <dgm:pt modelId="{A2BA0703-2C73-4FB9-B03B-9CBC004946CB}" type="parTrans" cxnId="{7ADB2E82-8E52-4759-B7E1-31F38DB7D64E}">
      <dgm:prSet/>
      <dgm:spPr/>
      <dgm:t>
        <a:bodyPr/>
        <a:lstStyle/>
        <a:p>
          <a:pPr latinLnBrk="1"/>
          <a:endParaRPr lang="ko-KR" altLang="en-US"/>
        </a:p>
      </dgm:t>
    </dgm:pt>
    <dgm:pt modelId="{A53D8590-928C-470D-90C3-C8347F349AC7}" type="sibTrans" cxnId="{7ADB2E82-8E52-4759-B7E1-31F38DB7D64E}">
      <dgm:prSet/>
      <dgm:spPr/>
      <dgm:t>
        <a:bodyPr/>
        <a:lstStyle/>
        <a:p>
          <a:pPr latinLnBrk="1"/>
          <a:endParaRPr lang="ko-KR" altLang="en-US"/>
        </a:p>
      </dgm:t>
    </dgm:pt>
    <dgm:pt modelId="{66BAA208-C849-4111-9971-41A12C3D410F}">
      <dgm:prSet/>
      <dgm:spPr/>
      <dgm:t>
        <a:bodyPr/>
        <a:lstStyle/>
        <a:p>
          <a:pPr latinLnBrk="1"/>
          <a:r>
            <a:rPr lang="ko-KR" altLang="en-US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취소신청된</a:t>
          </a:r>
          <a:r>
            <a: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프로젝트를 목록에서 삭제</a:t>
          </a:r>
        </a:p>
      </dgm:t>
    </dgm:pt>
    <dgm:pt modelId="{B97EEEBE-5D42-4731-A530-FE24C1059B46}" type="parTrans" cxnId="{EC1D3437-06AC-4DD1-8D23-69402A35D189}">
      <dgm:prSet/>
      <dgm:spPr/>
      <dgm:t>
        <a:bodyPr/>
        <a:lstStyle/>
        <a:p>
          <a:pPr latinLnBrk="1"/>
          <a:endParaRPr lang="ko-KR" altLang="en-US"/>
        </a:p>
      </dgm:t>
    </dgm:pt>
    <dgm:pt modelId="{F0C44095-B760-4441-80C8-EF7160DF179C}" type="sibTrans" cxnId="{EC1D3437-06AC-4DD1-8D23-69402A35D189}">
      <dgm:prSet/>
      <dgm:spPr/>
      <dgm:t>
        <a:bodyPr/>
        <a:lstStyle/>
        <a:p>
          <a:pPr latinLnBrk="1"/>
          <a:endParaRPr lang="ko-KR" altLang="en-US"/>
        </a:p>
      </dgm:t>
    </dgm:pt>
    <dgm:pt modelId="{807BCD09-77FD-4A13-A407-176B2036A885}" type="pres">
      <dgm:prSet presAssocID="{4730632C-5DDB-4073-89A5-53BABA95238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B446AD-FA2A-45D1-956C-71C15BF9FEB6}" type="pres">
      <dgm:prSet presAssocID="{4A4D69F3-782C-4CE0-A18F-C6193F5AA0AB}" presName="linNode" presStyleCnt="0"/>
      <dgm:spPr/>
    </dgm:pt>
    <dgm:pt modelId="{99E442F7-12E8-4EFB-9DEC-E89EC28054A2}" type="pres">
      <dgm:prSet presAssocID="{4A4D69F3-782C-4CE0-A18F-C6193F5AA0A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7E21E0-559F-4B31-832D-D245711F260E}" type="pres">
      <dgm:prSet presAssocID="{4A4D69F3-782C-4CE0-A18F-C6193F5AA0AB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6FC0EC-DC52-479A-AB3B-BEC6D62FF7B0}" type="pres">
      <dgm:prSet presAssocID="{E61C86CF-1BFF-4528-AADD-52BEE15A2EC0}" presName="sp" presStyleCnt="0"/>
      <dgm:spPr/>
    </dgm:pt>
    <dgm:pt modelId="{F5F14681-CD9E-4479-AB8F-DE2F9C22E4EA}" type="pres">
      <dgm:prSet presAssocID="{B0786BF3-1C84-4FF8-9192-F45DBD982FAF}" presName="linNode" presStyleCnt="0"/>
      <dgm:spPr/>
    </dgm:pt>
    <dgm:pt modelId="{16FE6D61-0D25-42FD-8B11-209D42436F59}" type="pres">
      <dgm:prSet presAssocID="{B0786BF3-1C84-4FF8-9192-F45DBD982FAF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3482D2-A06E-4F75-9824-37424EAA9F90}" type="pres">
      <dgm:prSet presAssocID="{B0786BF3-1C84-4FF8-9192-F45DBD982FAF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90A5FDB-2F24-4E57-B519-BED969AAFBFA}" type="presOf" srcId="{B4131E4C-75C0-49A2-8D68-E8115EFE208A}" destId="{527E21E0-559F-4B31-832D-D245711F260E}" srcOrd="0" destOrd="1" presId="urn:microsoft.com/office/officeart/2005/8/layout/vList5"/>
    <dgm:cxn modelId="{3993AB54-BA75-4258-8BE0-9C17D09CD768}" srcId="{4730632C-5DDB-4073-89A5-53BABA95238E}" destId="{4A4D69F3-782C-4CE0-A18F-C6193F5AA0AB}" srcOrd="0" destOrd="0" parTransId="{291901CD-278B-48C9-A9A0-EE24A1CCA490}" sibTransId="{E61C86CF-1BFF-4528-AADD-52BEE15A2EC0}"/>
    <dgm:cxn modelId="{F8E60FEE-ADE8-495D-B780-8BC803648A8C}" type="presOf" srcId="{4A4D69F3-782C-4CE0-A18F-C6193F5AA0AB}" destId="{99E442F7-12E8-4EFB-9DEC-E89EC28054A2}" srcOrd="0" destOrd="0" presId="urn:microsoft.com/office/officeart/2005/8/layout/vList5"/>
    <dgm:cxn modelId="{B3B7FBBD-2DBE-4CEE-9429-6DFDD7BF8C16}" srcId="{4A4D69F3-782C-4CE0-A18F-C6193F5AA0AB}" destId="{FB7C3DD0-C65E-4282-80CB-7BEB18E995AB}" srcOrd="0" destOrd="0" parTransId="{18F86136-22F8-4C9A-A65B-44DD9C4991B8}" sibTransId="{FB535382-D0E4-4A96-8F28-ECBC81DD683A}"/>
    <dgm:cxn modelId="{02BF24CE-63F1-4F3A-B19A-02880E12FD13}" type="presOf" srcId="{B0786BF3-1C84-4FF8-9192-F45DBD982FAF}" destId="{16FE6D61-0D25-42FD-8B11-209D42436F59}" srcOrd="0" destOrd="0" presId="urn:microsoft.com/office/officeart/2005/8/layout/vList5"/>
    <dgm:cxn modelId="{7ADB2E82-8E52-4759-B7E1-31F38DB7D64E}" srcId="{4A4D69F3-782C-4CE0-A18F-C6193F5AA0AB}" destId="{B4131E4C-75C0-49A2-8D68-E8115EFE208A}" srcOrd="1" destOrd="0" parTransId="{A2BA0703-2C73-4FB9-B03B-9CBC004946CB}" sibTransId="{A53D8590-928C-470D-90C3-C8347F349AC7}"/>
    <dgm:cxn modelId="{9591A71A-47E0-40D5-BC9B-64B41D49DA2B}" type="presOf" srcId="{66BAA208-C849-4111-9971-41A12C3D410F}" destId="{D33482D2-A06E-4F75-9824-37424EAA9F90}" srcOrd="0" destOrd="1" presId="urn:microsoft.com/office/officeart/2005/8/layout/vList5"/>
    <dgm:cxn modelId="{F3B17247-F59C-4C6B-B691-797A6B35EDA2}" type="presOf" srcId="{4730632C-5DDB-4073-89A5-53BABA95238E}" destId="{807BCD09-77FD-4A13-A407-176B2036A885}" srcOrd="0" destOrd="0" presId="urn:microsoft.com/office/officeart/2005/8/layout/vList5"/>
    <dgm:cxn modelId="{CD3FD3A0-0BB1-47C6-B0A3-0CC35FC02997}" srcId="{B0786BF3-1C84-4FF8-9192-F45DBD982FAF}" destId="{D8856FB0-7A3B-4032-A5B8-17E34527E4B4}" srcOrd="0" destOrd="0" parTransId="{F1CF1767-A646-4A11-9DE5-5E7DBBE2E86A}" sibTransId="{F50B13C2-D45E-46D9-8B57-80C35DDD54B5}"/>
    <dgm:cxn modelId="{EC1D3437-06AC-4DD1-8D23-69402A35D189}" srcId="{B0786BF3-1C84-4FF8-9192-F45DBD982FAF}" destId="{66BAA208-C849-4111-9971-41A12C3D410F}" srcOrd="1" destOrd="0" parTransId="{B97EEEBE-5D42-4731-A530-FE24C1059B46}" sibTransId="{F0C44095-B760-4441-80C8-EF7160DF179C}"/>
    <dgm:cxn modelId="{3AEBD06B-6062-4943-B907-5CBA833F9434}" type="presOf" srcId="{D8856FB0-7A3B-4032-A5B8-17E34527E4B4}" destId="{D33482D2-A06E-4F75-9824-37424EAA9F90}" srcOrd="0" destOrd="0" presId="urn:microsoft.com/office/officeart/2005/8/layout/vList5"/>
    <dgm:cxn modelId="{68F4BCE4-03D0-4FAE-8CB8-A3D0FBE8BF0F}" srcId="{4730632C-5DDB-4073-89A5-53BABA95238E}" destId="{B0786BF3-1C84-4FF8-9192-F45DBD982FAF}" srcOrd="1" destOrd="0" parTransId="{539B779A-F619-42EC-B7F7-259D8E5A9733}" sibTransId="{EB5614A4-0227-4CB1-B77D-714B976DA0AC}"/>
    <dgm:cxn modelId="{56E355CD-E4B8-48C1-BA91-F8C45B22A7CD}" type="presOf" srcId="{FB7C3DD0-C65E-4282-80CB-7BEB18E995AB}" destId="{527E21E0-559F-4B31-832D-D245711F260E}" srcOrd="0" destOrd="0" presId="urn:microsoft.com/office/officeart/2005/8/layout/vList5"/>
    <dgm:cxn modelId="{2D25B79B-602C-4AAE-A39E-572796C73BF9}" type="presParOf" srcId="{807BCD09-77FD-4A13-A407-176B2036A885}" destId="{D4B446AD-FA2A-45D1-956C-71C15BF9FEB6}" srcOrd="0" destOrd="0" presId="urn:microsoft.com/office/officeart/2005/8/layout/vList5"/>
    <dgm:cxn modelId="{56744990-5386-48E7-BCBB-33B3BCD52B2D}" type="presParOf" srcId="{D4B446AD-FA2A-45D1-956C-71C15BF9FEB6}" destId="{99E442F7-12E8-4EFB-9DEC-E89EC28054A2}" srcOrd="0" destOrd="0" presId="urn:microsoft.com/office/officeart/2005/8/layout/vList5"/>
    <dgm:cxn modelId="{F1BB1C09-2E2F-4925-B8CF-B73508247D5E}" type="presParOf" srcId="{D4B446AD-FA2A-45D1-956C-71C15BF9FEB6}" destId="{527E21E0-559F-4B31-832D-D245711F260E}" srcOrd="1" destOrd="0" presId="urn:microsoft.com/office/officeart/2005/8/layout/vList5"/>
    <dgm:cxn modelId="{DA5FF6F9-3465-436C-84E3-3FFA4EFCCB7A}" type="presParOf" srcId="{807BCD09-77FD-4A13-A407-176B2036A885}" destId="{D86FC0EC-DC52-479A-AB3B-BEC6D62FF7B0}" srcOrd="1" destOrd="0" presId="urn:microsoft.com/office/officeart/2005/8/layout/vList5"/>
    <dgm:cxn modelId="{4124DC0B-56CE-43F4-971E-F70B90DFADD3}" type="presParOf" srcId="{807BCD09-77FD-4A13-A407-176B2036A885}" destId="{F5F14681-CD9E-4479-AB8F-DE2F9C22E4EA}" srcOrd="2" destOrd="0" presId="urn:microsoft.com/office/officeart/2005/8/layout/vList5"/>
    <dgm:cxn modelId="{12F0E61B-4F80-4775-98F1-DB9514E7F37F}" type="presParOf" srcId="{F5F14681-CD9E-4479-AB8F-DE2F9C22E4EA}" destId="{16FE6D61-0D25-42FD-8B11-209D42436F59}" srcOrd="0" destOrd="0" presId="urn:microsoft.com/office/officeart/2005/8/layout/vList5"/>
    <dgm:cxn modelId="{0294A0E6-8753-4B2F-95B5-52A37B697455}" type="presParOf" srcId="{F5F14681-CD9E-4479-AB8F-DE2F9C22E4EA}" destId="{D33482D2-A06E-4F75-9824-37424EAA9F9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DC5C87-464C-45A0-A57C-4D8976C449FE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DEEE22ED-CB64-4E15-8B1B-AA1E62968CE5}">
      <dgm:prSet/>
      <dgm:spPr>
        <a:solidFill>
          <a:srgbClr val="1AB29D"/>
        </a:solidFill>
      </dgm:spPr>
      <dgm:t>
        <a:bodyPr/>
        <a:lstStyle/>
        <a:p>
          <a:pPr latinLnBrk="1"/>
          <a:r>
            <a:rPr lang="en-US" b="1" dirty="0" err="1"/>
            <a:t>ContextRefreshed</a:t>
          </a:r>
          <a:endParaRPr lang="en-US" b="1" dirty="0"/>
        </a:p>
        <a:p>
          <a:pPr latinLnBrk="1"/>
          <a:r>
            <a:rPr lang="en-US" b="1" dirty="0"/>
            <a:t>Event</a:t>
          </a:r>
          <a:endParaRPr lang="ko-KR" b="1" dirty="0"/>
        </a:p>
      </dgm:t>
    </dgm:pt>
    <dgm:pt modelId="{FFC63F2C-3198-4F58-A35B-FC0B0361F21C}" type="parTrans" cxnId="{007F5477-4367-4BA4-913A-311BF8DDDA1C}">
      <dgm:prSet/>
      <dgm:spPr/>
      <dgm:t>
        <a:bodyPr/>
        <a:lstStyle/>
        <a:p>
          <a:pPr latinLnBrk="1"/>
          <a:endParaRPr lang="ko-KR" altLang="en-US"/>
        </a:p>
      </dgm:t>
    </dgm:pt>
    <dgm:pt modelId="{0899E54C-D79E-4F09-B3F8-1BA729E57C8D}" type="sibTrans" cxnId="{007F5477-4367-4BA4-913A-311BF8DDDA1C}">
      <dgm:prSet/>
      <dgm:spPr/>
      <dgm:t>
        <a:bodyPr/>
        <a:lstStyle/>
        <a:p>
          <a:pPr latinLnBrk="1"/>
          <a:endParaRPr lang="ko-KR" altLang="en-US"/>
        </a:p>
      </dgm:t>
    </dgm:pt>
    <dgm:pt modelId="{73062788-9F0B-4DD4-9727-D992FEDEEB9A}">
      <dgm:prSet/>
      <dgm:spPr>
        <a:solidFill>
          <a:srgbClr val="D4E8E3"/>
        </a:solidFill>
      </dgm:spPr>
      <dgm:t>
        <a:bodyPr/>
        <a:lstStyle/>
        <a:p>
          <a:pPr algn="ctr" latinLnBrk="1"/>
          <a:r>
            <a:rPr lang="en-US" b="1" dirty="0" err="1"/>
            <a:t>ApplicationContext</a:t>
          </a:r>
          <a:r>
            <a:rPr lang="ko-KR" b="1" dirty="0"/>
            <a:t> 초기화</a:t>
          </a:r>
          <a:r>
            <a:rPr lang="en-US" altLang="ko-KR" b="1" dirty="0"/>
            <a:t> OR</a:t>
          </a:r>
          <a:r>
            <a:rPr lang="ko-KR" b="1" dirty="0"/>
            <a:t> 갱신 </a:t>
          </a:r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EVENT</a:t>
          </a:r>
          <a:endParaRPr lang="ko-K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5A5A26-38CA-43B8-B7EC-AFD4ACBA54A3}" type="parTrans" cxnId="{5AB16F3F-2358-4C32-ADB6-C4396F521FF0}">
      <dgm:prSet/>
      <dgm:spPr/>
      <dgm:t>
        <a:bodyPr/>
        <a:lstStyle/>
        <a:p>
          <a:pPr latinLnBrk="1"/>
          <a:endParaRPr lang="ko-KR" altLang="en-US"/>
        </a:p>
      </dgm:t>
    </dgm:pt>
    <dgm:pt modelId="{73C08D06-DCD1-4341-9041-4B681C329C9C}" type="sibTrans" cxnId="{5AB16F3F-2358-4C32-ADB6-C4396F521FF0}">
      <dgm:prSet/>
      <dgm:spPr/>
      <dgm:t>
        <a:bodyPr/>
        <a:lstStyle/>
        <a:p>
          <a:pPr latinLnBrk="1"/>
          <a:endParaRPr lang="ko-KR" altLang="en-US"/>
        </a:p>
      </dgm:t>
    </dgm:pt>
    <dgm:pt modelId="{E550D2AE-5EBB-4F15-AD1B-D4B48DDEE0C0}">
      <dgm:prSet/>
      <dgm:spPr/>
      <dgm:t>
        <a:bodyPr/>
        <a:lstStyle/>
        <a:p>
          <a:pPr latinLnBrk="1"/>
          <a:r>
            <a:rPr lang="en-US" dirty="0" err="1"/>
            <a:t>ContextClosed</a:t>
          </a:r>
          <a:endParaRPr lang="en-US" dirty="0"/>
        </a:p>
        <a:p>
          <a:pPr latinLnBrk="1"/>
          <a:r>
            <a:rPr lang="en-US" dirty="0"/>
            <a:t>Event</a:t>
          </a:r>
          <a:endParaRPr lang="ko-KR" dirty="0"/>
        </a:p>
      </dgm:t>
    </dgm:pt>
    <dgm:pt modelId="{E1906DE4-1098-4260-AF5C-D081CD84ABDF}" type="parTrans" cxnId="{46477D09-3DAE-49EB-81DE-9A5D263DF10D}">
      <dgm:prSet/>
      <dgm:spPr/>
      <dgm:t>
        <a:bodyPr/>
        <a:lstStyle/>
        <a:p>
          <a:pPr latinLnBrk="1"/>
          <a:endParaRPr lang="ko-KR" altLang="en-US"/>
        </a:p>
      </dgm:t>
    </dgm:pt>
    <dgm:pt modelId="{598B76FC-2A88-4410-9F1D-5B88A7A3C16D}" type="sibTrans" cxnId="{46477D09-3DAE-49EB-81DE-9A5D263DF10D}">
      <dgm:prSet/>
      <dgm:spPr/>
      <dgm:t>
        <a:bodyPr/>
        <a:lstStyle/>
        <a:p>
          <a:pPr latinLnBrk="1"/>
          <a:endParaRPr lang="ko-KR" altLang="en-US"/>
        </a:p>
      </dgm:t>
    </dgm:pt>
    <dgm:pt modelId="{75391CA8-6FAF-49A4-8E3E-2F2C517F6F86}">
      <dgm:prSet/>
      <dgm:spPr/>
      <dgm:t>
        <a:bodyPr/>
        <a:lstStyle/>
        <a:p>
          <a:pPr algn="ctr" latinLnBrk="1"/>
          <a:r>
            <a:rPr lang="en-US" dirty="0" err="1"/>
            <a:t>ApplicationContext</a:t>
          </a:r>
          <a:r>
            <a:rPr lang="ko-KR" dirty="0"/>
            <a:t> </a:t>
          </a:r>
          <a:r>
            <a:rPr lang="ko-KR" altLang="en-US" dirty="0"/>
            <a:t>소멸 </a:t>
          </a:r>
          <a:r>
            <a:rPr lang="en-US" altLang="ko-KR" dirty="0"/>
            <a:t>EVENT</a:t>
          </a:r>
          <a:endParaRPr lang="ko-KR" dirty="0"/>
        </a:p>
      </dgm:t>
    </dgm:pt>
    <dgm:pt modelId="{A206C9A7-32B3-4EA5-970E-E7840B22FC98}" type="parTrans" cxnId="{88ADC45C-07E2-436E-9578-477A5BA9065F}">
      <dgm:prSet/>
      <dgm:spPr/>
      <dgm:t>
        <a:bodyPr/>
        <a:lstStyle/>
        <a:p>
          <a:pPr latinLnBrk="1"/>
          <a:endParaRPr lang="ko-KR" altLang="en-US"/>
        </a:p>
      </dgm:t>
    </dgm:pt>
    <dgm:pt modelId="{0A5E74AE-F421-45F3-B3A8-D54F00A9FABA}" type="sibTrans" cxnId="{88ADC45C-07E2-436E-9578-477A5BA9065F}">
      <dgm:prSet/>
      <dgm:spPr/>
      <dgm:t>
        <a:bodyPr/>
        <a:lstStyle/>
        <a:p>
          <a:pPr latinLnBrk="1"/>
          <a:endParaRPr lang="ko-KR" altLang="en-US"/>
        </a:p>
      </dgm:t>
    </dgm:pt>
    <dgm:pt modelId="{F31190E7-08A4-401A-A8A9-BC5BF0A4B5B9}">
      <dgm:prSet/>
      <dgm:spPr/>
      <dgm:t>
        <a:bodyPr/>
        <a:lstStyle/>
        <a:p>
          <a:pPr latinLnBrk="1"/>
          <a:r>
            <a:rPr lang="en-US" dirty="0" err="1"/>
            <a:t>RequestHandled</a:t>
          </a:r>
          <a:endParaRPr lang="en-US" dirty="0"/>
        </a:p>
        <a:p>
          <a:pPr latinLnBrk="1"/>
          <a:r>
            <a:rPr lang="en-US" dirty="0"/>
            <a:t>Event</a:t>
          </a:r>
          <a:endParaRPr lang="ko-KR" dirty="0"/>
        </a:p>
      </dgm:t>
    </dgm:pt>
    <dgm:pt modelId="{DA28F7F3-3D57-467F-96BB-A93348C85C9D}" type="parTrans" cxnId="{CF83076E-7FA0-42B4-9B63-5154E8D8C8AE}">
      <dgm:prSet/>
      <dgm:spPr/>
      <dgm:t>
        <a:bodyPr/>
        <a:lstStyle/>
        <a:p>
          <a:pPr latinLnBrk="1"/>
          <a:endParaRPr lang="ko-KR" altLang="en-US"/>
        </a:p>
      </dgm:t>
    </dgm:pt>
    <dgm:pt modelId="{7B7E90F3-200B-4C01-9F8E-14223A4667E4}" type="sibTrans" cxnId="{CF83076E-7FA0-42B4-9B63-5154E8D8C8AE}">
      <dgm:prSet/>
      <dgm:spPr/>
      <dgm:t>
        <a:bodyPr/>
        <a:lstStyle/>
        <a:p>
          <a:pPr latinLnBrk="1"/>
          <a:endParaRPr lang="ko-KR" altLang="en-US"/>
        </a:p>
      </dgm:t>
    </dgm:pt>
    <dgm:pt modelId="{9D01096D-3DCF-4095-B963-454B39DC42B4}">
      <dgm:prSet/>
      <dgm:spPr>
        <a:solidFill>
          <a:srgbClr val="D4E8E3"/>
        </a:solidFill>
      </dgm:spPr>
      <dgm:t>
        <a:bodyPr/>
        <a:lstStyle/>
        <a:p>
          <a:pPr algn="ctr" latinLnBrk="1"/>
          <a:r>
            <a:rPr lang="en-US" dirty="0" err="1"/>
            <a:t>DispatcherServlet</a:t>
          </a:r>
          <a:r>
            <a:rPr lang="ko-KR" dirty="0"/>
            <a:t>을 사용하는 </a:t>
          </a:r>
          <a:r>
            <a:rPr lang="en-US" dirty="0"/>
            <a:t>Web</a:t>
          </a:r>
          <a:r>
            <a:rPr lang="ko-KR" altLang="en-US" dirty="0"/>
            <a:t>의     </a:t>
          </a:r>
          <a:r>
            <a:rPr lang="en-US" dirty="0"/>
            <a:t>HTTP </a:t>
          </a:r>
          <a:r>
            <a:rPr lang="ko-KR" altLang="en-US" dirty="0" err="1"/>
            <a:t>요청시</a:t>
          </a:r>
          <a:r>
            <a:rPr lang="ko-KR" altLang="en-US" dirty="0"/>
            <a:t> 발생</a:t>
          </a:r>
          <a:r>
            <a:rPr lang="en-US" altLang="ko-KR" dirty="0"/>
            <a:t>EVENT</a:t>
          </a:r>
          <a:endParaRPr lang="ko-KR" dirty="0"/>
        </a:p>
      </dgm:t>
    </dgm:pt>
    <dgm:pt modelId="{2DB9F2E6-174C-4229-9621-05FA77CCEC3C}" type="parTrans" cxnId="{4F027E06-8232-45F7-9AF6-67F6E9904CAA}">
      <dgm:prSet/>
      <dgm:spPr/>
      <dgm:t>
        <a:bodyPr/>
        <a:lstStyle/>
        <a:p>
          <a:pPr latinLnBrk="1"/>
          <a:endParaRPr lang="ko-KR" altLang="en-US"/>
        </a:p>
      </dgm:t>
    </dgm:pt>
    <dgm:pt modelId="{901221E3-AA7F-489F-8200-8A2F19A24A52}" type="sibTrans" cxnId="{4F027E06-8232-45F7-9AF6-67F6E9904CAA}">
      <dgm:prSet/>
      <dgm:spPr/>
      <dgm:t>
        <a:bodyPr/>
        <a:lstStyle/>
        <a:p>
          <a:pPr latinLnBrk="1"/>
          <a:endParaRPr lang="ko-KR" altLang="en-US"/>
        </a:p>
      </dgm:t>
    </dgm:pt>
    <dgm:pt modelId="{663D695E-1520-4AD3-848E-F78CC1FA4D2F}" type="pres">
      <dgm:prSet presAssocID="{99DC5C87-464C-45A0-A57C-4D8976C449F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E2418D-AE15-4A00-B72B-2A157091E117}" type="pres">
      <dgm:prSet presAssocID="{DEEE22ED-CB64-4E15-8B1B-AA1E62968CE5}" presName="composite" presStyleCnt="0"/>
      <dgm:spPr/>
    </dgm:pt>
    <dgm:pt modelId="{C1AB6CAB-505D-42B3-9EAD-71E5F2BEE940}" type="pres">
      <dgm:prSet presAssocID="{DEEE22ED-CB64-4E15-8B1B-AA1E62968CE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5B9767-0029-446B-93D6-45C2D39DF08F}" type="pres">
      <dgm:prSet presAssocID="{DEEE22ED-CB64-4E15-8B1B-AA1E62968CE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4657CF-6C41-4E04-B3C8-2E75A93420E5}" type="pres">
      <dgm:prSet presAssocID="{0899E54C-D79E-4F09-B3F8-1BA729E57C8D}" presName="space" presStyleCnt="0"/>
      <dgm:spPr/>
    </dgm:pt>
    <dgm:pt modelId="{327E666E-92A2-4C34-A397-80DA797607E5}" type="pres">
      <dgm:prSet presAssocID="{E550D2AE-5EBB-4F15-AD1B-D4B48DDEE0C0}" presName="composite" presStyleCnt="0"/>
      <dgm:spPr/>
    </dgm:pt>
    <dgm:pt modelId="{B8E25DDF-175D-4797-8AB1-6B50CA5AA9E6}" type="pres">
      <dgm:prSet presAssocID="{E550D2AE-5EBB-4F15-AD1B-D4B48DDEE0C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111579-3D38-4552-83F1-FAE70CAE68E7}" type="pres">
      <dgm:prSet presAssocID="{E550D2AE-5EBB-4F15-AD1B-D4B48DDEE0C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C66936-153A-4A5A-BB6C-8650629D3460}" type="pres">
      <dgm:prSet presAssocID="{598B76FC-2A88-4410-9F1D-5B88A7A3C16D}" presName="space" presStyleCnt="0"/>
      <dgm:spPr/>
    </dgm:pt>
    <dgm:pt modelId="{CC262DEF-0687-40FE-8774-7BF9E64CF05F}" type="pres">
      <dgm:prSet presAssocID="{F31190E7-08A4-401A-A8A9-BC5BF0A4B5B9}" presName="composite" presStyleCnt="0"/>
      <dgm:spPr/>
    </dgm:pt>
    <dgm:pt modelId="{F313E4B6-E554-4C06-A6E8-41910A2D075D}" type="pres">
      <dgm:prSet presAssocID="{F31190E7-08A4-401A-A8A9-BC5BF0A4B5B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CD7767-8FB1-42E6-8575-7F0992B4F448}" type="pres">
      <dgm:prSet presAssocID="{F31190E7-08A4-401A-A8A9-BC5BF0A4B5B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AB16F3F-2358-4C32-ADB6-C4396F521FF0}" srcId="{DEEE22ED-CB64-4E15-8B1B-AA1E62968CE5}" destId="{73062788-9F0B-4DD4-9727-D992FEDEEB9A}" srcOrd="0" destOrd="0" parTransId="{845A5A26-38CA-43B8-B7EC-AFD4ACBA54A3}" sibTransId="{73C08D06-DCD1-4341-9041-4B681C329C9C}"/>
    <dgm:cxn modelId="{58C7C688-E763-404D-9A8C-D13D2A42F9AD}" type="presOf" srcId="{F31190E7-08A4-401A-A8A9-BC5BF0A4B5B9}" destId="{F313E4B6-E554-4C06-A6E8-41910A2D075D}" srcOrd="0" destOrd="0" presId="urn:microsoft.com/office/officeart/2005/8/layout/hList1"/>
    <dgm:cxn modelId="{1BBC7303-E46B-49AD-860E-5E187F3565D3}" type="presOf" srcId="{73062788-9F0B-4DD4-9727-D992FEDEEB9A}" destId="{375B9767-0029-446B-93D6-45C2D39DF08F}" srcOrd="0" destOrd="0" presId="urn:microsoft.com/office/officeart/2005/8/layout/hList1"/>
    <dgm:cxn modelId="{707927A8-A5EF-4D89-833D-0A2FC48DDF4D}" type="presOf" srcId="{9D01096D-3DCF-4095-B963-454B39DC42B4}" destId="{09CD7767-8FB1-42E6-8575-7F0992B4F448}" srcOrd="0" destOrd="0" presId="urn:microsoft.com/office/officeart/2005/8/layout/hList1"/>
    <dgm:cxn modelId="{078664D9-C42B-4961-89FA-EBF0F3C5AE7E}" type="presOf" srcId="{E550D2AE-5EBB-4F15-AD1B-D4B48DDEE0C0}" destId="{B8E25DDF-175D-4797-8AB1-6B50CA5AA9E6}" srcOrd="0" destOrd="0" presId="urn:microsoft.com/office/officeart/2005/8/layout/hList1"/>
    <dgm:cxn modelId="{46415C50-8D85-4D20-A179-4699AE1F6534}" type="presOf" srcId="{75391CA8-6FAF-49A4-8E3E-2F2C517F6F86}" destId="{1E111579-3D38-4552-83F1-FAE70CAE68E7}" srcOrd="0" destOrd="0" presId="urn:microsoft.com/office/officeart/2005/8/layout/hList1"/>
    <dgm:cxn modelId="{007F5477-4367-4BA4-913A-311BF8DDDA1C}" srcId="{99DC5C87-464C-45A0-A57C-4D8976C449FE}" destId="{DEEE22ED-CB64-4E15-8B1B-AA1E62968CE5}" srcOrd="0" destOrd="0" parTransId="{FFC63F2C-3198-4F58-A35B-FC0B0361F21C}" sibTransId="{0899E54C-D79E-4F09-B3F8-1BA729E57C8D}"/>
    <dgm:cxn modelId="{0DE3D803-C89F-4F9C-BFBD-E182D096FF0F}" type="presOf" srcId="{DEEE22ED-CB64-4E15-8B1B-AA1E62968CE5}" destId="{C1AB6CAB-505D-42B3-9EAD-71E5F2BEE940}" srcOrd="0" destOrd="0" presId="urn:microsoft.com/office/officeart/2005/8/layout/hList1"/>
    <dgm:cxn modelId="{FEF18E5E-89CC-4F3B-9BDC-AFFB6203861C}" type="presOf" srcId="{99DC5C87-464C-45A0-A57C-4D8976C449FE}" destId="{663D695E-1520-4AD3-848E-F78CC1FA4D2F}" srcOrd="0" destOrd="0" presId="urn:microsoft.com/office/officeart/2005/8/layout/hList1"/>
    <dgm:cxn modelId="{4F027E06-8232-45F7-9AF6-67F6E9904CAA}" srcId="{F31190E7-08A4-401A-A8A9-BC5BF0A4B5B9}" destId="{9D01096D-3DCF-4095-B963-454B39DC42B4}" srcOrd="0" destOrd="0" parTransId="{2DB9F2E6-174C-4229-9621-05FA77CCEC3C}" sibTransId="{901221E3-AA7F-489F-8200-8A2F19A24A52}"/>
    <dgm:cxn modelId="{88ADC45C-07E2-436E-9578-477A5BA9065F}" srcId="{E550D2AE-5EBB-4F15-AD1B-D4B48DDEE0C0}" destId="{75391CA8-6FAF-49A4-8E3E-2F2C517F6F86}" srcOrd="0" destOrd="0" parTransId="{A206C9A7-32B3-4EA5-970E-E7840B22FC98}" sibTransId="{0A5E74AE-F421-45F3-B3A8-D54F00A9FABA}"/>
    <dgm:cxn modelId="{CF83076E-7FA0-42B4-9B63-5154E8D8C8AE}" srcId="{99DC5C87-464C-45A0-A57C-4D8976C449FE}" destId="{F31190E7-08A4-401A-A8A9-BC5BF0A4B5B9}" srcOrd="2" destOrd="0" parTransId="{DA28F7F3-3D57-467F-96BB-A93348C85C9D}" sibTransId="{7B7E90F3-200B-4C01-9F8E-14223A4667E4}"/>
    <dgm:cxn modelId="{46477D09-3DAE-49EB-81DE-9A5D263DF10D}" srcId="{99DC5C87-464C-45A0-A57C-4D8976C449FE}" destId="{E550D2AE-5EBB-4F15-AD1B-D4B48DDEE0C0}" srcOrd="1" destOrd="0" parTransId="{E1906DE4-1098-4260-AF5C-D081CD84ABDF}" sibTransId="{598B76FC-2A88-4410-9F1D-5B88A7A3C16D}"/>
    <dgm:cxn modelId="{E6DFF170-C63F-41C5-B403-F096B4CFDB2B}" type="presParOf" srcId="{663D695E-1520-4AD3-848E-F78CC1FA4D2F}" destId="{D8E2418D-AE15-4A00-B72B-2A157091E117}" srcOrd="0" destOrd="0" presId="urn:microsoft.com/office/officeart/2005/8/layout/hList1"/>
    <dgm:cxn modelId="{2A60ADDC-9365-440D-8A39-A5638CD07873}" type="presParOf" srcId="{D8E2418D-AE15-4A00-B72B-2A157091E117}" destId="{C1AB6CAB-505D-42B3-9EAD-71E5F2BEE940}" srcOrd="0" destOrd="0" presId="urn:microsoft.com/office/officeart/2005/8/layout/hList1"/>
    <dgm:cxn modelId="{0EF3404E-7657-4013-8753-0922EF143F00}" type="presParOf" srcId="{D8E2418D-AE15-4A00-B72B-2A157091E117}" destId="{375B9767-0029-446B-93D6-45C2D39DF08F}" srcOrd="1" destOrd="0" presId="urn:microsoft.com/office/officeart/2005/8/layout/hList1"/>
    <dgm:cxn modelId="{175184F7-5B39-4EB8-964D-7C04FA9E3857}" type="presParOf" srcId="{663D695E-1520-4AD3-848E-F78CC1FA4D2F}" destId="{C74657CF-6C41-4E04-B3C8-2E75A93420E5}" srcOrd="1" destOrd="0" presId="urn:microsoft.com/office/officeart/2005/8/layout/hList1"/>
    <dgm:cxn modelId="{2C04F555-7E7E-4674-B942-AA7100B254C9}" type="presParOf" srcId="{663D695E-1520-4AD3-848E-F78CC1FA4D2F}" destId="{327E666E-92A2-4C34-A397-80DA797607E5}" srcOrd="2" destOrd="0" presId="urn:microsoft.com/office/officeart/2005/8/layout/hList1"/>
    <dgm:cxn modelId="{39D72662-711A-4560-AC39-70CA450BBE27}" type="presParOf" srcId="{327E666E-92A2-4C34-A397-80DA797607E5}" destId="{B8E25DDF-175D-4797-8AB1-6B50CA5AA9E6}" srcOrd="0" destOrd="0" presId="urn:microsoft.com/office/officeart/2005/8/layout/hList1"/>
    <dgm:cxn modelId="{E3922D8C-3784-4C95-B8F4-7577617B876D}" type="presParOf" srcId="{327E666E-92A2-4C34-A397-80DA797607E5}" destId="{1E111579-3D38-4552-83F1-FAE70CAE68E7}" srcOrd="1" destOrd="0" presId="urn:microsoft.com/office/officeart/2005/8/layout/hList1"/>
    <dgm:cxn modelId="{926346A5-6788-40BC-AD86-2383FAE980B3}" type="presParOf" srcId="{663D695E-1520-4AD3-848E-F78CC1FA4D2F}" destId="{C0C66936-153A-4A5A-BB6C-8650629D3460}" srcOrd="3" destOrd="0" presId="urn:microsoft.com/office/officeart/2005/8/layout/hList1"/>
    <dgm:cxn modelId="{89632359-30F8-4C0F-8371-50268E4E6320}" type="presParOf" srcId="{663D695E-1520-4AD3-848E-F78CC1FA4D2F}" destId="{CC262DEF-0687-40FE-8774-7BF9E64CF05F}" srcOrd="4" destOrd="0" presId="urn:microsoft.com/office/officeart/2005/8/layout/hList1"/>
    <dgm:cxn modelId="{C1E4EC88-FB1F-4F6C-AE1E-7EBFCA312106}" type="presParOf" srcId="{CC262DEF-0687-40FE-8774-7BF9E64CF05F}" destId="{F313E4B6-E554-4C06-A6E8-41910A2D075D}" srcOrd="0" destOrd="0" presId="urn:microsoft.com/office/officeart/2005/8/layout/hList1"/>
    <dgm:cxn modelId="{F7DC1F52-19B7-4406-B745-C36BEB972FE1}" type="presParOf" srcId="{CC262DEF-0687-40FE-8774-7BF9E64CF05F}" destId="{09CD7767-8FB1-42E6-8575-7F0992B4F44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FD5D5-3F4E-41BE-902A-6BEB5A8844F9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9B58D-D8FA-4EE1-BEDC-DDB5301E8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98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974A6543-224C-4904-84E2-CDCD36411122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580FB05B-6323-40D1-B2C4-542FB9EF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4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컴퓨터만 있으면 불가능은 없다 </a:t>
            </a:r>
            <a:r>
              <a:rPr lang="ko-KR" altLang="en-US" dirty="0" err="1"/>
              <a:t>와이낫</a:t>
            </a:r>
            <a:r>
              <a:rPr lang="ko-KR" altLang="en-US" dirty="0"/>
              <a:t> 팀입니다</a:t>
            </a:r>
            <a:endParaRPr lang="en-US" altLang="ko-KR" dirty="0"/>
          </a:p>
          <a:p>
            <a:r>
              <a:rPr lang="ko-KR" altLang="en-US" dirty="0"/>
              <a:t>저희는 대학생을 위한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퍼딩</a:t>
            </a:r>
            <a:r>
              <a:rPr lang="ko-KR" altLang="en-US" dirty="0"/>
              <a:t> 서비스</a:t>
            </a:r>
            <a:r>
              <a:rPr lang="en-US" altLang="ko-KR" dirty="0"/>
              <a:t>, </a:t>
            </a:r>
            <a:r>
              <a:rPr lang="ko-KR" altLang="en-US" dirty="0"/>
              <a:t>그리고 중고장터 서비스를 제공하는 </a:t>
            </a:r>
            <a:r>
              <a:rPr lang="en-US" altLang="ko-KR" dirty="0" err="1"/>
              <a:t>Univ</a:t>
            </a:r>
            <a:r>
              <a:rPr lang="en-US" altLang="ko-KR" baseline="0" dirty="0"/>
              <a:t> Flea</a:t>
            </a:r>
            <a:r>
              <a:rPr lang="ko-KR" altLang="en-US" baseline="0" dirty="0"/>
              <a:t>를 개발하였습니다</a:t>
            </a:r>
            <a:endParaRPr lang="en-US" altLang="ko-KR" baseline="0" dirty="0"/>
          </a:p>
          <a:p>
            <a:r>
              <a:rPr lang="ko-KR" altLang="en-US" baseline="0" dirty="0"/>
              <a:t>지금부터 발표를 시작하겠습니다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14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저희 </a:t>
            </a:r>
            <a:r>
              <a:rPr lang="ko-KR" altLang="ko-KR" sz="1300" dirty="0" err="1"/>
              <a:t>유니브</a:t>
            </a:r>
            <a:r>
              <a:rPr lang="ko-KR" altLang="ko-KR" sz="1300" dirty="0"/>
              <a:t> </a:t>
            </a:r>
            <a:r>
              <a:rPr lang="ko-KR" altLang="ko-KR" sz="1300" dirty="0" err="1"/>
              <a:t>플리</a:t>
            </a:r>
            <a:r>
              <a:rPr lang="ko-KR" altLang="ko-KR" sz="1300" dirty="0"/>
              <a:t> 는 젊은 대학생이 모여 자금을 조달하고 대학생의 </a:t>
            </a:r>
            <a:r>
              <a:rPr lang="ko-KR" altLang="ko-KR" sz="1300" dirty="0" err="1"/>
              <a:t>확기적인</a:t>
            </a:r>
            <a:r>
              <a:rPr lang="ko-KR" altLang="ko-KR" sz="1300" dirty="0"/>
              <a:t> 아이디어 그리고 높은 열정으로 만들어진 아이디어를 실현 시킬 수 있도록 공간을 제공 하는 서비스입니다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5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다음으로 개발 기간 및 개별 </a:t>
            </a:r>
            <a:r>
              <a:rPr lang="ko-KR" altLang="ko-KR" sz="1300" dirty="0" err="1"/>
              <a:t>엄무분담에</a:t>
            </a:r>
            <a:r>
              <a:rPr lang="ko-KR" altLang="ko-KR" sz="1300" dirty="0"/>
              <a:t> 대해서 설명해 드리겠습니다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485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 dirty="0"/>
              <a:t>먼저 개발 기간입니다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526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 dirty="0"/>
              <a:t>저희는</a:t>
            </a:r>
            <a:r>
              <a:rPr lang="en-US" altLang="ko-KR" sz="1300" dirty="0"/>
              <a:t> 8</a:t>
            </a:r>
            <a:r>
              <a:rPr lang="ko-KR" altLang="ko-KR" sz="1300" dirty="0"/>
              <a:t>월</a:t>
            </a:r>
            <a:r>
              <a:rPr lang="en-US" altLang="ko-KR" sz="1300" dirty="0"/>
              <a:t> 7</a:t>
            </a:r>
            <a:r>
              <a:rPr lang="ko-KR" altLang="ko-KR" sz="1300" dirty="0"/>
              <a:t>일부터</a:t>
            </a:r>
            <a:r>
              <a:rPr lang="en-US" altLang="ko-KR" sz="1300" dirty="0"/>
              <a:t> 29</a:t>
            </a:r>
            <a:r>
              <a:rPr lang="ko-KR" altLang="ko-KR" sz="1300" dirty="0"/>
              <a:t>일까지 개발을 진행하였습니다</a:t>
            </a:r>
          </a:p>
          <a:p>
            <a:pPr latinLnBrk="1"/>
            <a:r>
              <a:rPr lang="en-US" altLang="ko-KR" sz="1300" dirty="0"/>
              <a:t>7</a:t>
            </a:r>
            <a:r>
              <a:rPr lang="ko-KR" altLang="ko-KR" sz="1300" dirty="0"/>
              <a:t>일부터 시작하여 기존 테이블 및 정책을 보완하였고 그 이후 아이디어 회의를 하면서 벤치마킹</a:t>
            </a:r>
            <a:r>
              <a:rPr lang="en-US" altLang="ko-KR" sz="1300" dirty="0"/>
              <a:t>, </a:t>
            </a:r>
            <a:r>
              <a:rPr lang="ko-KR" altLang="ko-KR" sz="1300" dirty="0"/>
              <a:t>요구사항 정의서</a:t>
            </a:r>
            <a:r>
              <a:rPr lang="en-US" altLang="ko-KR" sz="1300" dirty="0"/>
              <a:t>, </a:t>
            </a:r>
            <a:r>
              <a:rPr lang="ko-KR" altLang="ko-KR" sz="1300" dirty="0" err="1"/>
              <a:t>유즈케이스</a:t>
            </a:r>
            <a:r>
              <a:rPr lang="ko-KR" altLang="ko-KR" sz="1300" dirty="0"/>
              <a:t> </a:t>
            </a:r>
            <a:r>
              <a:rPr lang="ko-KR" altLang="ko-KR" sz="1300" dirty="0" err="1"/>
              <a:t>정의서를</a:t>
            </a:r>
            <a:r>
              <a:rPr lang="ko-KR" altLang="ko-KR" sz="1300" dirty="0"/>
              <a:t> 작성하였습니다</a:t>
            </a:r>
          </a:p>
          <a:p>
            <a:pPr latinLnBrk="1"/>
            <a:r>
              <a:rPr lang="ko-KR" altLang="ko-KR" sz="1300" dirty="0"/>
              <a:t>그 이후 모델 계층 설계 및 화면 설계</a:t>
            </a:r>
            <a:r>
              <a:rPr lang="en-US" altLang="ko-KR" sz="1300" dirty="0"/>
              <a:t>, </a:t>
            </a:r>
            <a:r>
              <a:rPr lang="ko-KR" altLang="ko-KR" sz="1300" dirty="0"/>
              <a:t>코딩을 진행하였습니다</a:t>
            </a:r>
          </a:p>
          <a:p>
            <a:pPr latinLnBrk="1"/>
            <a:r>
              <a:rPr lang="en-US" altLang="ko-KR" sz="1300" dirty="0"/>
              <a:t>26</a:t>
            </a:r>
            <a:r>
              <a:rPr lang="ko-KR" altLang="ko-KR" sz="1300" dirty="0"/>
              <a:t>일부터 문서 통합 및 리허설을 진행하였습니다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3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en-US" sz="13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개별 업무 분담</a:t>
            </a:r>
          </a:p>
          <a:p>
            <a:pPr defTabSz="963595">
              <a:defRPr/>
            </a:pPr>
            <a:r>
              <a:rPr lang="ko-KR" altLang="ko-KR" sz="1300" dirty="0"/>
              <a:t>다음은 개별 </a:t>
            </a:r>
            <a:r>
              <a:rPr lang="ko-KR" altLang="ko-KR" sz="1300" dirty="0" err="1"/>
              <a:t>엄무분담입니다</a:t>
            </a:r>
            <a:endParaRPr lang="ko-KR" altLang="ko-KR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5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 dirty="0"/>
              <a:t>다음과 같이 </a:t>
            </a:r>
            <a:r>
              <a:rPr lang="ko-KR" altLang="ko-KR" sz="1300" dirty="0" err="1"/>
              <a:t>유즈케이스</a:t>
            </a:r>
            <a:r>
              <a:rPr lang="en-US" altLang="ko-KR" sz="1300" dirty="0"/>
              <a:t> , </a:t>
            </a:r>
            <a:r>
              <a:rPr lang="ko-KR" altLang="ko-KR" sz="1300" dirty="0"/>
              <a:t>화면 별로 담당자를 나누어 진행 하였습니다</a:t>
            </a:r>
          </a:p>
          <a:p>
            <a:pPr latinLnBrk="1"/>
            <a:r>
              <a:rPr lang="ko-KR" altLang="ko-KR" sz="1300" dirty="0"/>
              <a:t>프로젝트 목록</a:t>
            </a:r>
            <a:r>
              <a:rPr lang="en-US" altLang="ko-KR" sz="1300" dirty="0"/>
              <a:t>, </a:t>
            </a:r>
            <a:r>
              <a:rPr lang="ko-KR" altLang="ko-KR" sz="1300" dirty="0"/>
              <a:t>상세보기 서비스는 제가 담당 하였고요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 수청</a:t>
            </a:r>
            <a:r>
              <a:rPr lang="en-US" altLang="ko-KR" sz="1300" dirty="0"/>
              <a:t>,</a:t>
            </a:r>
            <a:r>
              <a:rPr lang="ko-KR" altLang="ko-KR" sz="1300" dirty="0"/>
              <a:t>신청 서비스는 김현용씨</a:t>
            </a:r>
            <a:r>
              <a:rPr lang="en-US" altLang="ko-KR" sz="1300" dirty="0"/>
              <a:t>, </a:t>
            </a:r>
            <a:r>
              <a:rPr lang="ko-KR" altLang="ko-KR" sz="1300" dirty="0"/>
              <a:t>후원자</a:t>
            </a:r>
            <a:r>
              <a:rPr lang="en-US" altLang="ko-KR" sz="1300" dirty="0"/>
              <a:t>, </a:t>
            </a:r>
            <a:r>
              <a:rPr lang="ko-KR" altLang="ko-KR" sz="1300" dirty="0"/>
              <a:t>유사도 서비스는 김주영씨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 취소 </a:t>
            </a:r>
            <a:r>
              <a:rPr lang="ko-KR" altLang="ko-KR" sz="1300" dirty="0" err="1"/>
              <a:t>화불</a:t>
            </a:r>
            <a:r>
              <a:rPr lang="ko-KR" altLang="ko-KR" sz="1300" dirty="0"/>
              <a:t> 결제 서비스는 윤현우 씨</a:t>
            </a:r>
            <a:r>
              <a:rPr lang="en-US" altLang="ko-KR" sz="1300" dirty="0"/>
              <a:t>, </a:t>
            </a:r>
            <a:r>
              <a:rPr lang="ko-KR" altLang="ko-KR" sz="1300" dirty="0"/>
              <a:t>후원 취소자 목록</a:t>
            </a:r>
            <a:r>
              <a:rPr lang="en-US" altLang="ko-KR" sz="1300" dirty="0"/>
              <a:t>, </a:t>
            </a:r>
            <a:r>
              <a:rPr lang="ko-KR" altLang="ko-KR" sz="1300" dirty="0"/>
              <a:t>검색 서비스는 이승규씨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 심사</a:t>
            </a:r>
            <a:r>
              <a:rPr lang="en-US" altLang="ko-KR" sz="1300" dirty="0"/>
              <a:t>, </a:t>
            </a:r>
            <a:r>
              <a:rPr lang="ko-KR" altLang="ko-KR" sz="1300" dirty="0"/>
              <a:t>로그인 서비스는 이혜린 씨가 담당하였습니다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61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다음은 </a:t>
            </a:r>
            <a:r>
              <a:rPr lang="ko-KR" altLang="ko-KR" sz="1300" dirty="0" err="1"/>
              <a:t>아키텍쳐</a:t>
            </a:r>
            <a:r>
              <a:rPr lang="ko-KR" altLang="ko-KR" sz="1300" dirty="0"/>
              <a:t> 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91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 err="1"/>
              <a:t>첫번째로는</a:t>
            </a:r>
            <a:r>
              <a:rPr lang="ko-KR" altLang="ko-KR" sz="1300" dirty="0"/>
              <a:t> 개발환경입니다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37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개발환경입니다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자바를 주 언어를 사용하였고 이외에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 측을 위한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HTML5,javascript,css 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프로그래밍 언어를 사용하였습니다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개불툴로는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이클립스와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스튜디오를 사용하였는데요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이클립스에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 STS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iamport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플러그인을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붙여서 사용하였습니다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모델계층 설계를 위해서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StarUML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계층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설게에서는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toad data modeler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j2ee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있어서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mybatis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 워크를 연동하였습니다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Mysql5.7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 그리고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jQuery(3.2.1)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버전에서 개발을 진행하였습니다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346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 dirty="0"/>
              <a:t>다음은 </a:t>
            </a:r>
            <a:r>
              <a:rPr lang="ko-KR" altLang="ko-KR" sz="1300" dirty="0" err="1"/>
              <a:t>아키텍쳐에</a:t>
            </a:r>
            <a:r>
              <a:rPr lang="ko-KR" altLang="ko-KR" sz="1300" dirty="0"/>
              <a:t> 대해서 </a:t>
            </a:r>
            <a:r>
              <a:rPr lang="ko-KR" altLang="ko-KR" sz="1300" dirty="0" err="1"/>
              <a:t>설명드리겠습니다</a:t>
            </a:r>
            <a:endParaRPr lang="ko-KR" altLang="ko-KR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9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en-US" dirty="0"/>
              <a:t>발표는 팀 및 프로그램 소개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ko-KR" altLang="en-US" baseline="0" dirty="0"/>
              <a:t> 기간 및 개별 업무 분담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아키텍쳐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62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 dirty="0"/>
              <a:t>시스템 </a:t>
            </a:r>
            <a:r>
              <a:rPr lang="ko-KR" altLang="ko-KR" sz="1300" dirty="0" err="1"/>
              <a:t>아키텍쳐</a:t>
            </a:r>
            <a:r>
              <a:rPr lang="ko-KR" altLang="ko-KR" sz="1300" dirty="0"/>
              <a:t> 입니다</a:t>
            </a:r>
            <a:r>
              <a:rPr lang="en-US" altLang="ko-KR" sz="1300" dirty="0"/>
              <a:t>.</a:t>
            </a:r>
            <a:endParaRPr lang="ko-KR" altLang="ko-KR" sz="1300" dirty="0"/>
          </a:p>
          <a:p>
            <a:pPr latinLnBrk="1"/>
            <a:r>
              <a:rPr lang="ko-KR" altLang="ko-KR" sz="1300" dirty="0"/>
              <a:t>저희는</a:t>
            </a:r>
            <a:r>
              <a:rPr lang="en-US" altLang="ko-KR" sz="1300" dirty="0"/>
              <a:t> web application server</a:t>
            </a:r>
            <a:r>
              <a:rPr lang="ko-KR" altLang="ko-KR" sz="1300" dirty="0"/>
              <a:t>로</a:t>
            </a:r>
            <a:r>
              <a:rPr lang="en-US" altLang="ko-KR" sz="1300" dirty="0"/>
              <a:t> tomcat 8.5</a:t>
            </a:r>
            <a:r>
              <a:rPr lang="ko-KR" altLang="ko-KR" sz="1300" dirty="0"/>
              <a:t>버전을 사용하였고요</a:t>
            </a:r>
            <a:r>
              <a:rPr lang="en-US" altLang="ko-KR" sz="1300" dirty="0"/>
              <a:t>, DBMS</a:t>
            </a:r>
            <a:r>
              <a:rPr lang="ko-KR" altLang="ko-KR" sz="1300" dirty="0"/>
              <a:t>로는</a:t>
            </a:r>
            <a:r>
              <a:rPr lang="en-US" altLang="ko-KR" sz="1300" dirty="0"/>
              <a:t> mysql5.7</a:t>
            </a:r>
            <a:r>
              <a:rPr lang="ko-KR" altLang="ko-KR" sz="1300" dirty="0"/>
              <a:t>버전을 사용하였습니다</a:t>
            </a:r>
            <a:r>
              <a:rPr lang="en-US" altLang="ko-KR" sz="1300" dirty="0"/>
              <a:t>. </a:t>
            </a:r>
            <a:endParaRPr lang="ko-KR" altLang="ko-KR" sz="1300" dirty="0"/>
          </a:p>
          <a:p>
            <a:pPr latinLnBrk="1"/>
            <a:r>
              <a:rPr lang="ko-KR" altLang="ko-KR" sz="1300" dirty="0"/>
              <a:t>웹 혹은 </a:t>
            </a:r>
            <a:r>
              <a:rPr lang="ko-KR" altLang="ko-KR" sz="1300" dirty="0" err="1"/>
              <a:t>모바일</a:t>
            </a:r>
            <a:r>
              <a:rPr lang="ko-KR" altLang="ko-KR" sz="1300" dirty="0"/>
              <a:t> 클라이언트가 요청을 하게 되면</a:t>
            </a:r>
            <a:r>
              <a:rPr lang="en-US" altLang="ko-KR" sz="1300" dirty="0"/>
              <a:t> WAS</a:t>
            </a:r>
            <a:r>
              <a:rPr lang="ko-KR" altLang="ko-KR" sz="1300" dirty="0"/>
              <a:t>에서는 그 요청을 받아들이고</a:t>
            </a:r>
            <a:r>
              <a:rPr lang="en-US" altLang="ko-KR" sz="1300" dirty="0"/>
              <a:t>, </a:t>
            </a:r>
            <a:r>
              <a:rPr lang="ko-KR" altLang="ko-KR" sz="1300" dirty="0"/>
              <a:t>필요에 따라 </a:t>
            </a:r>
            <a:r>
              <a:rPr lang="en-US" altLang="ko-KR" sz="1300" dirty="0"/>
              <a:t>DBMS</a:t>
            </a:r>
            <a:r>
              <a:rPr lang="ko-KR" altLang="ko-KR" sz="1300" dirty="0"/>
              <a:t>에 접근 하여 원하는 페이지를 생성한 후 반환하게 됩니다</a:t>
            </a:r>
            <a:r>
              <a:rPr lang="en-US" altLang="ko-KR" sz="1300" dirty="0"/>
              <a:t>. Web Application server</a:t>
            </a:r>
            <a:r>
              <a:rPr lang="ko-KR" altLang="ko-KR" sz="1300" dirty="0"/>
              <a:t>와 </a:t>
            </a:r>
            <a:r>
              <a:rPr lang="en-US" altLang="ko-KR" sz="1300" dirty="0"/>
              <a:t>DBMS</a:t>
            </a:r>
            <a:r>
              <a:rPr lang="ko-KR" altLang="ko-KR" sz="1300" dirty="0"/>
              <a:t>를 분리하여</a:t>
            </a:r>
            <a:r>
              <a:rPr lang="en-US" altLang="ko-KR" sz="1300" dirty="0"/>
              <a:t> 2-tier </a:t>
            </a:r>
            <a:r>
              <a:rPr lang="ko-KR" altLang="ko-KR" sz="1300" dirty="0"/>
              <a:t>환경을 갖추었습니다</a:t>
            </a:r>
          </a:p>
          <a:p>
            <a:pPr latinLnBrk="1"/>
            <a:r>
              <a:rPr lang="ko-KR" altLang="ko-KR" sz="1300" dirty="0"/>
              <a:t>이상으로 제 발표를 마치고</a:t>
            </a:r>
            <a:r>
              <a:rPr lang="en-US" altLang="ko-KR" sz="1300" dirty="0"/>
              <a:t>, </a:t>
            </a:r>
            <a:r>
              <a:rPr lang="ko-KR" altLang="ko-KR" sz="1300" dirty="0"/>
              <a:t>다음 발표자가 이어서 진행하겠습니다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44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300"/>
              <a:t>안녕하세요 요구사항 분석부터 발표를 맡은 이승규입니다</a:t>
            </a:r>
            <a:r>
              <a:rPr lang="en-US" altLang="ko-KR" sz="1300"/>
              <a:t>. </a:t>
            </a:r>
          </a:p>
          <a:p>
            <a:r>
              <a:rPr lang="en-US" altLang="ko-KR" sz="1300"/>
              <a:t>. </a:t>
            </a:r>
            <a:r>
              <a:rPr lang="ko-KR" altLang="ko-KR" sz="1300"/>
              <a:t>저희는 요구사항 분석을 하기위해 와디즈와 크라우디 두가지 크라우드펀딩 서비스를 벤치마킹하기로 하였습니다</a:t>
            </a:r>
            <a:r>
              <a:rPr lang="en-US" altLang="ko-KR" sz="130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82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0899" indent="-240899" defTabSz="963595">
              <a:buFontTx/>
              <a:buAutoNum type="arabicPeriod"/>
              <a:defRPr/>
            </a:pPr>
            <a:r>
              <a:rPr lang="ko-KR" altLang="ko-KR" sz="1300"/>
              <a:t>먼저 와디즈입니다</a:t>
            </a:r>
            <a:r>
              <a:rPr lang="en-US" altLang="ko-KR" sz="1300"/>
              <a:t>. </a:t>
            </a:r>
            <a:r>
              <a:rPr lang="ko-KR" altLang="ko-KR" sz="1300"/>
              <a:t>와디즈는 국내 최대규모의 펀딩 사이트로 금액에 따라 소규모 펀딩과 대규모 펀딩이 구분되어 있습니다</a:t>
            </a:r>
            <a:r>
              <a:rPr lang="en-US" altLang="ko-KR" sz="1300"/>
              <a:t>. </a:t>
            </a:r>
            <a:r>
              <a:rPr lang="ko-KR" altLang="ko-KR" sz="1300"/>
              <a:t>또한 펀딩을 진행할 때 사진으로 보여주는 직관적인 </a:t>
            </a:r>
            <a:r>
              <a:rPr lang="en-US" altLang="ko-KR" sz="1300"/>
              <a:t>UI</a:t>
            </a:r>
            <a:r>
              <a:rPr lang="ko-KR" altLang="ko-KR" sz="1300"/>
              <a:t>와 다양한 카테고리벌 펀딩으로 사용자들에게 편의성을 제공하고 있습니다</a:t>
            </a:r>
            <a:r>
              <a:rPr lang="en-US" altLang="ko-KR" sz="1300"/>
              <a:t>. </a:t>
            </a:r>
            <a:r>
              <a:rPr lang="ko-KR" altLang="ko-KR" sz="1300"/>
              <a:t>그러나 복잡한 펀딩 신청 절차로 펀딩을 모집하려는 사람에게 접근성이 어렵고</a:t>
            </a:r>
            <a:r>
              <a:rPr lang="en-US" altLang="ko-KR" sz="1300"/>
              <a:t>, </a:t>
            </a:r>
            <a:r>
              <a:rPr lang="ko-KR" altLang="ko-KR" sz="1300"/>
              <a:t>상업용 서비스 목적으로 운영되다 보니 비싼 수수료를 부과하고 있습니다</a:t>
            </a:r>
            <a:r>
              <a:rPr lang="en-US" altLang="ko-KR" sz="1300"/>
              <a:t>.</a:t>
            </a:r>
            <a:endParaRPr lang="ko-KR" altLang="ko-KR" sz="1300"/>
          </a:p>
          <a:p>
            <a:pPr marL="240899" indent="-240899" defTabSz="963595">
              <a:buFontTx/>
              <a:buAutoNum type="arabicPeriod"/>
              <a:defRPr/>
            </a:pP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13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300"/>
              <a:t>다음은 크라우디 입니다</a:t>
            </a:r>
            <a:r>
              <a:rPr lang="en-US" altLang="ko-KR" sz="1300"/>
              <a:t>. </a:t>
            </a:r>
            <a:r>
              <a:rPr lang="ko-KR" altLang="ko-KR" sz="1300"/>
              <a:t>크라우디는 소액투자와 증권형 투자로 분리 되어있습니다</a:t>
            </a:r>
            <a:r>
              <a:rPr lang="en-US" altLang="ko-KR" sz="1300"/>
              <a:t>. </a:t>
            </a:r>
            <a:r>
              <a:rPr lang="ko-KR" altLang="ko-KR" sz="1300"/>
              <a:t>소액 투자는 </a:t>
            </a:r>
          </a:p>
          <a:p>
            <a:pPr lvl="0" latinLnBrk="1"/>
            <a:r>
              <a:rPr lang="ko-KR" altLang="ko-KR" sz="1300"/>
              <a:t>재능이나 기술 물품에 대한 펀딩을 하고 증권형은 주로 스타트업 회사에 펀딩을 하여 주식이나 채권을 받는 형태로 되어있습니다</a:t>
            </a:r>
            <a:r>
              <a:rPr lang="en-US" altLang="ko-KR" sz="1300"/>
              <a:t>.</a:t>
            </a:r>
            <a:r>
              <a:rPr lang="ko-KR" altLang="ko-KR" sz="1300"/>
              <a:t>또한 크라우디는 학생들에게 일반인보다 간단한 펀딩 절차를 제공하였습니다</a:t>
            </a:r>
            <a:r>
              <a:rPr lang="en-US" altLang="ko-KR" sz="1300"/>
              <a:t>.. </a:t>
            </a:r>
            <a:r>
              <a:rPr lang="ko-KR" altLang="ko-KR" sz="1300"/>
              <a:t>그러나 이 크라우디는 낮은 인지도로 적은 사람들로 인해 펀딩 종료가 잘 되지 않는다는 단점이 있습니다</a:t>
            </a:r>
            <a:r>
              <a:rPr lang="en-US" altLang="ko-KR" sz="130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9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300"/>
              <a:t>그래서 저희는 이 두가지 펀딩 서비스를 바탕으로 와디즈에서는 펀딩의 대규모</a:t>
            </a:r>
            <a:r>
              <a:rPr lang="en-US" altLang="ko-KR" sz="1300"/>
              <a:t>/</a:t>
            </a:r>
            <a:r>
              <a:rPr lang="ko-KR" altLang="ko-KR" sz="1300"/>
              <a:t>소규모 분리와 카테고리별 분리 그리고 이미지 위주의 단순한 </a:t>
            </a:r>
            <a:r>
              <a:rPr lang="en-US" altLang="ko-KR" sz="1300"/>
              <a:t>UI</a:t>
            </a:r>
            <a:r>
              <a:rPr lang="ko-KR" altLang="ko-KR" sz="1300"/>
              <a:t>를 </a:t>
            </a:r>
          </a:p>
          <a:p>
            <a:pPr lvl="0" latinLnBrk="1"/>
            <a:r>
              <a:rPr lang="ko-KR" altLang="ko-KR" sz="1300"/>
              <a:t>도입하기로하고</a:t>
            </a:r>
            <a:r>
              <a:rPr lang="en-US" altLang="ko-KR" sz="1300"/>
              <a:t>, </a:t>
            </a:r>
            <a:r>
              <a:rPr lang="ko-KR" altLang="ko-KR" sz="1300"/>
              <a:t>크라우디에서는 학생의 간단한 펀딩절차 서비스를 도입하기로 하였습니다</a:t>
            </a:r>
            <a:r>
              <a:rPr lang="en-US" altLang="ko-KR" sz="1300"/>
              <a:t>.</a:t>
            </a:r>
            <a:endParaRPr lang="ko-KR" altLang="ko-KR" sz="130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28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/>
              <a:t>또한 학생들에게 특화된 서비스이기때문에 대학교 이메일을 통한 학생인증을 하기로 하였고</a:t>
            </a:r>
            <a:r>
              <a:rPr lang="en-US" altLang="ko-KR" sz="1300"/>
              <a:t>, </a:t>
            </a:r>
            <a:r>
              <a:rPr lang="ko-KR" altLang="ko-KR" sz="1300"/>
              <a:t>메이커와 서포터간의 쪽지 서비스를 지원하여 펀딩 상품 즉</a:t>
            </a:r>
            <a:r>
              <a:rPr lang="en-US" altLang="ko-KR" sz="1300"/>
              <a:t>, </a:t>
            </a:r>
            <a:r>
              <a:rPr lang="ko-KR" altLang="ko-KR" sz="1300"/>
              <a:t>리워드에 대한 즉각적인 피드백을 받을 수 있도록 하였습니다</a:t>
            </a:r>
            <a:r>
              <a:rPr lang="en-US" altLang="ko-KR" sz="1300"/>
              <a:t>. </a:t>
            </a:r>
            <a:r>
              <a:rPr lang="ko-KR" altLang="ko-KR" sz="1300"/>
              <a:t>또 관리자서비스에서는 프로젝트 심사 및 환불의 자동화로 관리자가 일일히 관리하지 않아도 되는 자동 시스템을 도입하였습니다</a:t>
            </a:r>
            <a:r>
              <a:rPr lang="en-US" altLang="ko-KR" sz="1300"/>
              <a:t>.</a:t>
            </a:r>
            <a:endParaRPr lang="ko-KR" altLang="ko-KR" sz="13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39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300"/>
              <a:t>다음은</a:t>
            </a:r>
            <a:r>
              <a:rPr lang="en-US" altLang="ko-KR" sz="1300"/>
              <a:t> SWOT</a:t>
            </a:r>
            <a:r>
              <a:rPr lang="ko-KR" altLang="ko-KR" sz="1300"/>
              <a:t>분석입니다</a:t>
            </a:r>
            <a:r>
              <a:rPr lang="en-US" altLang="ko-KR" sz="1300"/>
              <a:t>. SWOT</a:t>
            </a:r>
            <a:r>
              <a:rPr lang="ko-KR" altLang="ko-KR" sz="1300"/>
              <a:t>에서의 강점은 대학생들에게 특화된 소규모 크라우드 펀딩 서비스를 제공하여 대학생들의 창의적인 아이디어를 실현 시킬 기회를 제공할 수 있다는 것 입니다</a:t>
            </a:r>
            <a:r>
              <a:rPr lang="en-US" altLang="ko-KR" sz="1300"/>
              <a:t>. </a:t>
            </a:r>
            <a:endParaRPr lang="ko-KR" altLang="ko-KR" sz="1300"/>
          </a:p>
          <a:p>
            <a:r>
              <a:rPr lang="ko-KR" altLang="ko-KR" sz="1300"/>
              <a:t>그러나 이에 대한 약점으로는 대학생 한정으로 인한 좁은 타겟층으로 다양한 연령대에 어필 할 수 없다는 점이 있습니다</a:t>
            </a:r>
            <a:r>
              <a:rPr lang="en-US" altLang="ko-KR" sz="1300"/>
              <a:t>. </a:t>
            </a:r>
            <a:r>
              <a:rPr lang="ko-KR" altLang="ko-KR" sz="1300"/>
              <a:t>또한 온라인 거래 사기 사고 사례로 인한 사람들의 부정적인 인식이 있습니다</a:t>
            </a:r>
            <a:r>
              <a:rPr lang="en-US" altLang="ko-KR" sz="1300"/>
              <a:t>. </a:t>
            </a:r>
            <a:r>
              <a:rPr lang="ko-KR" altLang="en-US" sz="1300"/>
              <a:t>그래서 이를 극복하기 위해 </a:t>
            </a:r>
            <a:r>
              <a:rPr lang="ko-KR" altLang="ko-KR" sz="1300"/>
              <a:t> 회원가입시 학교 메일을 통한 학생인증으로 신뢰성을 확보하고 기존에 없던 대학생에게 특화된 타겟층을 대상으로 한 틈새시장을 공략한다는 점에 있습니다</a:t>
            </a:r>
            <a:r>
              <a:rPr lang="en-US" altLang="ko-KR" sz="130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53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요구사항 정의서 입니다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요구사항 정의서중 대표적인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프로젝트 신청과 프로젝트 심사를 선택하였습니다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신청 서비스는 다음과 같은 입력 양식을 제공하여 입력 양식에 맞게 입력하고 관리자 심사후 프로젝트를 등록하게 됩니다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46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프로젝트 심사입니다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심사는 정해진 심사 일자에 대한 프로젝트 목록을 불러오고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프로젝트에 대한 유사도 검사를 하여 유사도 검사를 통과할 경우 프로젝트를 등록하고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 검사를 통과하지 못할 경우 프로젝트가 삭제 처리 되게 됩니다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19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300"/>
              <a:t>다음은 유즈케이스 모델링입니다</a:t>
            </a:r>
            <a:r>
              <a:rPr lang="en-US" altLang="ko-KR" sz="1300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0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 err="1"/>
              <a:t>유즈케이스</a:t>
            </a:r>
            <a:r>
              <a:rPr lang="ko-KR" altLang="en-US" dirty="0"/>
              <a:t> 모델링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29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유즈케이스 요약명세서입니다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54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유즈케이스 요약 명세서에서는 크게 프로젝트 서비스 서포터 서비스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140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후원</a:t>
            </a:r>
            <a:r>
              <a:rPr lang="ko-KR" altLang="en-US" baseline="0"/>
              <a:t> 서비스 환불서비스 유사도 검색서비스 쪽지 서비스로 구성되어있습니다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22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유즈케이스 다이어그램입니다</a:t>
            </a:r>
            <a:r>
              <a:rPr lang="en-US" altLang="ko-KR"/>
              <a:t>. </a:t>
            </a:r>
            <a:r>
              <a:rPr lang="ko-KR" altLang="en-US"/>
              <a:t>저희는 유즈케이스 다이어그램을 사용자 서포터 메이커 관리자로 나누어 작성했습니다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17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사용자에게는 다음과 같은 서비스를 제공하였습니다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65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서포터에게는 사용자가 제공받는 서비스에 더하여 내가 후원한 프로젝트 목록보기와 후원 취소</a:t>
            </a:r>
            <a:r>
              <a:rPr lang="ko-KR" altLang="en-US" baseline="0"/>
              <a:t> 신청서비스를 제공하였습니다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75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메이커에게는 사용자가 제공받는 서비스외에 다음과 같은 서비스를 추가로 제공하였습니다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033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관리자에게는 다음과 같은 서비스를 제공하였습니다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88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분석 클래스다이어그램입니다</a:t>
            </a:r>
            <a:r>
              <a:rPr lang="en-US" altLang="ko-KR"/>
              <a:t>. </a:t>
            </a:r>
            <a:r>
              <a:rPr lang="ko-KR" altLang="en-US"/>
              <a:t>저희는 유즈케이스 정의서에서 추출한 명사들을 바탕으로 다음과 같이 분석 클래스 다이어그램을 작성해보았습니다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239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6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en-US" dirty="0"/>
              <a:t>테이블 설계</a:t>
            </a:r>
            <a:r>
              <a:rPr lang="en-US" altLang="ko-KR" dirty="0"/>
              <a:t>, MVC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 err="1"/>
              <a:t>로직</a:t>
            </a:r>
            <a:r>
              <a:rPr lang="ko-KR" altLang="en-US" dirty="0"/>
              <a:t> 설계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861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한글 분석클래스 다이어그램으로 다음과 같이 영문으로 분석클래스 다이어그램을 작성해보았습니다</a:t>
            </a:r>
            <a:r>
              <a:rPr lang="en-US" altLang="ko-KR"/>
              <a:t>. </a:t>
            </a:r>
            <a:r>
              <a:rPr lang="ko-KR" altLang="en-US"/>
              <a:t>이상으로 제 발표를</a:t>
            </a:r>
            <a:r>
              <a:rPr lang="ko-KR" altLang="en-US" baseline="0"/>
              <a:t> 마치고</a:t>
            </a:r>
            <a:r>
              <a:rPr lang="en-US" altLang="ko-KR" baseline="0"/>
              <a:t>, </a:t>
            </a:r>
            <a:r>
              <a:rPr lang="ko-KR" altLang="en-US" baseline="0"/>
              <a:t>다음발표자가 이어서 진행하겠습니다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82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300" dirty="0"/>
              <a:t>안녕하세요</a:t>
            </a:r>
            <a:r>
              <a:rPr lang="en-US" altLang="ko-KR" sz="1300" dirty="0"/>
              <a:t>. UI</a:t>
            </a:r>
            <a:r>
              <a:rPr lang="ko-KR" altLang="ko-KR" sz="1300" dirty="0"/>
              <a:t>설계부터 발표를 맡은 김주영입니다</a:t>
            </a:r>
            <a:r>
              <a:rPr lang="en-US" altLang="ko-KR" sz="1300" dirty="0"/>
              <a:t>. </a:t>
            </a:r>
            <a:r>
              <a:rPr lang="ko-KR" altLang="ko-KR" sz="1300" dirty="0"/>
              <a:t>저는 기본서비스인 로그인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 목록보기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 상세보기</a:t>
            </a:r>
            <a:r>
              <a:rPr lang="en-US" altLang="ko-KR" sz="1300" dirty="0"/>
              <a:t> </a:t>
            </a:r>
            <a:r>
              <a:rPr lang="ko-KR" altLang="ko-KR" sz="1300" dirty="0"/>
              <a:t>대한 웹과 </a:t>
            </a:r>
            <a:r>
              <a:rPr lang="ko-KR" altLang="ko-KR" sz="1300" dirty="0" err="1"/>
              <a:t>앱화면을</a:t>
            </a:r>
            <a:r>
              <a:rPr lang="ko-KR" altLang="ko-KR" sz="1300" dirty="0"/>
              <a:t> 비교해서 설명 드리겠습니다</a:t>
            </a:r>
            <a:r>
              <a:rPr lang="en-US" altLang="ko-KR" sz="130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511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300" dirty="0"/>
              <a:t>우선 서비스가 시작되는 첫 화면을 보시면 좌측에 웹은 </a:t>
            </a:r>
            <a:r>
              <a:rPr lang="ko-KR" altLang="ko-KR" sz="1300" dirty="0" err="1"/>
              <a:t>크라우드펀딩</a:t>
            </a:r>
            <a:r>
              <a:rPr lang="ko-KR" altLang="ko-KR" sz="1300" dirty="0"/>
              <a:t> 목록과 로그인 화면이 같이 보여지고 있습니다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하지만 </a:t>
            </a:r>
            <a:r>
              <a:rPr lang="ko-KR" altLang="ko-KR" sz="1300" dirty="0" err="1"/>
              <a:t>앱은</a:t>
            </a:r>
            <a:r>
              <a:rPr lang="ko-KR" altLang="ko-KR" sz="1300" dirty="0"/>
              <a:t> </a:t>
            </a:r>
            <a:r>
              <a:rPr lang="ko-KR" altLang="ko-KR" sz="1300" dirty="0" err="1"/>
              <a:t>로그인화면부터</a:t>
            </a:r>
            <a:r>
              <a:rPr lang="ko-KR" altLang="ko-KR" sz="1300" dirty="0"/>
              <a:t> 서비스가 시작되는 것을 확인할 수 있습니다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621DF-5E9E-41AC-B951-61885E51A76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2794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300" dirty="0"/>
              <a:t>또한 프로젝트 목록보기 웹 화면을 보시면 여러 프로젝트들이 동시에 보이고 있는 것을 확인할 수 있습니다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하지만 우측에 </a:t>
            </a:r>
            <a:r>
              <a:rPr lang="ko-KR" altLang="ko-KR" sz="1300" dirty="0" err="1"/>
              <a:t>앱</a:t>
            </a:r>
            <a:r>
              <a:rPr lang="ko-KR" altLang="ko-KR" sz="1300" dirty="0"/>
              <a:t> 화면을 보시면 한 화면에 하나의 프로젝트만 보여주고 있으며 </a:t>
            </a:r>
            <a:r>
              <a:rPr lang="ko-KR" altLang="ko-KR" sz="1300" dirty="0" err="1"/>
              <a:t>스크롤바를</a:t>
            </a:r>
            <a:r>
              <a:rPr lang="ko-KR" altLang="ko-KR" sz="1300" dirty="0"/>
              <a:t> 통해서 프로젝트 목록을 확인할 수 있습니다</a:t>
            </a:r>
            <a:r>
              <a:rPr lang="en-US" altLang="ko-KR" sz="130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853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 dirty="0"/>
              <a:t>다음은 프로젝트 상세보기 화면입니다</a:t>
            </a:r>
            <a:r>
              <a:rPr lang="en-US" altLang="ko-KR" sz="130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98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웹 화면에는 프로젝트의 제목과 기간</a:t>
            </a:r>
            <a:r>
              <a:rPr lang="en-US" altLang="ko-KR" sz="1300" dirty="0"/>
              <a:t>, </a:t>
            </a:r>
            <a:r>
              <a:rPr lang="ko-KR" altLang="en-US" sz="1300" dirty="0"/>
              <a:t>메이커나 상품에 대한 정보들</a:t>
            </a:r>
            <a:r>
              <a:rPr lang="ko-KR" altLang="ko-KR" sz="1300" dirty="0"/>
              <a:t>이 한눈에 들어오는 것을 볼 수 있습니다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반면 </a:t>
            </a:r>
            <a:r>
              <a:rPr lang="ko-KR" altLang="ko-KR" sz="1300" dirty="0" err="1"/>
              <a:t>앱</a:t>
            </a:r>
            <a:r>
              <a:rPr lang="ko-KR" altLang="ko-KR" sz="1300" dirty="0"/>
              <a:t> 화면은 동일한 </a:t>
            </a:r>
            <a:r>
              <a:rPr lang="ko-KR" altLang="ko-KR" sz="1300" dirty="0" err="1"/>
              <a:t>컨텐츠가</a:t>
            </a:r>
            <a:r>
              <a:rPr lang="ko-KR" altLang="ko-KR" sz="1300" dirty="0"/>
              <a:t> 제공되지만 해상도 차이 때문에 </a:t>
            </a:r>
            <a:r>
              <a:rPr lang="ko-KR" altLang="ko-KR" sz="1300" dirty="0" err="1"/>
              <a:t>스크롤바</a:t>
            </a:r>
            <a:r>
              <a:rPr lang="ko-KR" altLang="ko-KR" sz="1300" dirty="0"/>
              <a:t> 기능이 지원되는 것을 확인할 수 있습니다</a:t>
            </a:r>
            <a:r>
              <a:rPr lang="en-US" altLang="ko-KR" sz="130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941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다음으로 테이블 및 가상 테이블 설계에 대해 설명 드리겠습니다</a:t>
            </a:r>
            <a:r>
              <a:rPr lang="en-US" altLang="ko-KR" sz="1300" dirty="0"/>
              <a:t>.</a:t>
            </a:r>
            <a:endParaRPr lang="ko-KR" altLang="ko-KR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91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524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지금 보이는 화면은 저희 프로그램에 사용되는 테이블 관계도 입니다</a:t>
            </a:r>
            <a:r>
              <a:rPr lang="en-US" altLang="ko-KR" sz="1300" dirty="0"/>
              <a:t>. </a:t>
            </a:r>
            <a:r>
              <a:rPr lang="ko-KR" altLang="ko-KR" sz="1300" dirty="0"/>
              <a:t>이 중에서 중요한 테이블들 위주로 </a:t>
            </a:r>
            <a:r>
              <a:rPr lang="ko-KR" altLang="ko-KR" sz="1300" dirty="0" err="1"/>
              <a:t>설명드리도록</a:t>
            </a:r>
            <a:r>
              <a:rPr lang="ko-KR" altLang="ko-KR" sz="1300" dirty="0"/>
              <a:t> 하겠습니다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먼저 프로젝트의 분류를 나타내는 카테고리 테이블입니다</a:t>
            </a:r>
            <a:r>
              <a:rPr lang="en-US" altLang="ko-KR" sz="1300" dirty="0"/>
              <a:t>. </a:t>
            </a:r>
            <a:endParaRPr lang="ko-KR" altLang="ko-KR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922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 err="1"/>
              <a:t>프라이머리키로</a:t>
            </a:r>
            <a:r>
              <a:rPr lang="ko-KR" altLang="ko-KR" sz="1300" dirty="0"/>
              <a:t> 카테고리 코드를 가지고 </a:t>
            </a:r>
            <a:r>
              <a:rPr lang="ko-KR" altLang="en-US" sz="1300" dirty="0"/>
              <a:t>있습니다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또한 저희는 카테고리를 </a:t>
            </a:r>
            <a:r>
              <a:rPr lang="ko-KR" altLang="ko-KR" sz="1300" dirty="0" err="1"/>
              <a:t>나눌때에</a:t>
            </a:r>
            <a:r>
              <a:rPr lang="ko-KR" altLang="ko-KR" sz="1300" dirty="0"/>
              <a:t> </a:t>
            </a:r>
            <a:r>
              <a:rPr lang="ko-KR" altLang="ko-KR" sz="1300" dirty="0" err="1"/>
              <a:t>대분류</a:t>
            </a:r>
            <a:r>
              <a:rPr lang="en-US" altLang="ko-KR" sz="1300" dirty="0"/>
              <a:t>, </a:t>
            </a:r>
            <a:r>
              <a:rPr lang="ko-KR" altLang="ko-KR" sz="1300" dirty="0"/>
              <a:t>중분류</a:t>
            </a:r>
            <a:r>
              <a:rPr lang="en-US" altLang="ko-KR" sz="1300" dirty="0"/>
              <a:t>, </a:t>
            </a:r>
            <a:r>
              <a:rPr lang="ko-KR" altLang="ko-KR" sz="1300" dirty="0"/>
              <a:t>소분류 이렇게</a:t>
            </a:r>
            <a:r>
              <a:rPr lang="en-US" altLang="ko-KR" sz="1300" dirty="0"/>
              <a:t> 3</a:t>
            </a:r>
            <a:r>
              <a:rPr lang="ko-KR" altLang="ko-KR" sz="1300" dirty="0"/>
              <a:t>단계 이루어져 있기 때문에 해당 카테고리가 어느 분류인지 보여주는 카테고리 크기라는 칼럼을 가지고 있습니다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또한 부모 </a:t>
            </a:r>
            <a:r>
              <a:rPr lang="ko-KR" altLang="ko-KR" sz="1300" dirty="0" err="1"/>
              <a:t>카테고리키라는</a:t>
            </a:r>
            <a:r>
              <a:rPr lang="ko-KR" altLang="ko-KR" sz="1300" dirty="0"/>
              <a:t> </a:t>
            </a:r>
            <a:r>
              <a:rPr lang="ko-KR" altLang="ko-KR" sz="1300" dirty="0" err="1"/>
              <a:t>자기참조키를</a:t>
            </a:r>
            <a:r>
              <a:rPr lang="ko-KR" altLang="ko-KR" sz="1300" dirty="0"/>
              <a:t> 가지고 있습니다</a:t>
            </a:r>
            <a:r>
              <a:rPr lang="en-US" altLang="ko-KR" sz="1300" dirty="0"/>
              <a:t>. </a:t>
            </a:r>
            <a:endParaRPr lang="ko-KR" altLang="ko-KR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215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en-US" dirty="0" err="1"/>
              <a:t>시퀀드</a:t>
            </a:r>
            <a:r>
              <a:rPr lang="ko-KR" altLang="en-US" dirty="0"/>
              <a:t> 다이어그램</a:t>
            </a:r>
            <a:r>
              <a:rPr lang="en-US" altLang="ko-KR" dirty="0"/>
              <a:t>, API SPEC, </a:t>
            </a:r>
            <a:r>
              <a:rPr lang="ko-KR" altLang="en-US" dirty="0"/>
              <a:t>동영상 시연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7954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다음은 회원 테이블과 자본유형 테이블입니다</a:t>
            </a:r>
            <a:r>
              <a:rPr lang="en-US" altLang="ko-KR" sz="130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3065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우선 회원 테이블은 </a:t>
            </a:r>
            <a:r>
              <a:rPr lang="ko-KR" altLang="ko-KR" sz="1300" dirty="0" err="1"/>
              <a:t>프라이머리키로</a:t>
            </a:r>
            <a:r>
              <a:rPr lang="ko-KR" altLang="ko-KR" sz="1300" dirty="0"/>
              <a:t> 아이디를 갖고 있는데</a:t>
            </a:r>
            <a:r>
              <a:rPr lang="en-US" altLang="ko-KR" sz="1300" dirty="0"/>
              <a:t>, </a:t>
            </a:r>
            <a:r>
              <a:rPr lang="ko-KR" altLang="ko-KR" sz="1300" dirty="0"/>
              <a:t>학교의 </a:t>
            </a:r>
            <a:r>
              <a:rPr lang="ko-KR" altLang="ko-KR" sz="1300" dirty="0" err="1"/>
              <a:t>이메일</a:t>
            </a:r>
            <a:r>
              <a:rPr lang="ko-KR" altLang="ko-KR" sz="1300" dirty="0"/>
              <a:t> 계정이 자신의 아이디가 됩니다</a:t>
            </a:r>
            <a:r>
              <a:rPr lang="en-US" altLang="ko-KR" sz="1300" dirty="0"/>
              <a:t>. </a:t>
            </a:r>
            <a:r>
              <a:rPr lang="ko-KR" altLang="ko-KR" sz="1300" dirty="0"/>
              <a:t>우측에 자본유형 테이블을 보시면</a:t>
            </a:r>
            <a:r>
              <a:rPr lang="en-US" altLang="ko-KR" sz="1300" dirty="0"/>
              <a:t>, </a:t>
            </a:r>
            <a:r>
              <a:rPr lang="ko-KR" altLang="ko-KR" sz="1300" dirty="0"/>
              <a:t>자본 유형번호와 내용으로 이루어져있습니다</a:t>
            </a:r>
            <a:r>
              <a:rPr lang="en-US" altLang="ko-KR" sz="1300" dirty="0"/>
              <a:t>. </a:t>
            </a:r>
            <a:r>
              <a:rPr lang="ko-KR" altLang="ko-KR" sz="1300" dirty="0" err="1"/>
              <a:t>지본유형은</a:t>
            </a:r>
            <a:r>
              <a:rPr lang="ko-KR" altLang="ko-KR" sz="1300" dirty="0"/>
              <a:t> 대자본</a:t>
            </a:r>
            <a:r>
              <a:rPr lang="en-US" altLang="ko-KR" sz="1300" dirty="0"/>
              <a:t>, </a:t>
            </a:r>
            <a:r>
              <a:rPr lang="ko-KR" altLang="ko-KR" sz="1300" dirty="0"/>
              <a:t>소자본 </a:t>
            </a:r>
            <a:r>
              <a:rPr lang="ko-KR" altLang="ko-KR" sz="1300" dirty="0" err="1"/>
              <a:t>두가지로</a:t>
            </a:r>
            <a:r>
              <a:rPr lang="ko-KR" altLang="ko-KR" sz="1300" dirty="0"/>
              <a:t> 나누어져 있습니다</a:t>
            </a:r>
            <a:r>
              <a:rPr lang="en-US" altLang="ko-KR" sz="1300" dirty="0"/>
              <a:t>.</a:t>
            </a:r>
            <a:endParaRPr lang="ko-KR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4F596-07FD-4E1A-8E2E-F164A2B0E46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299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 dirty="0"/>
              <a:t>다음은 프로젝트 테이블입니다</a:t>
            </a:r>
            <a:r>
              <a:rPr lang="en-US" altLang="ko-KR" sz="1300" dirty="0"/>
              <a:t>. </a:t>
            </a:r>
            <a:endParaRPr lang="ko-KR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460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보시다시피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 테이블은 </a:t>
            </a:r>
            <a:r>
              <a:rPr lang="ko-KR" altLang="ko-KR" sz="1300" dirty="0" err="1"/>
              <a:t>프라이머리키로</a:t>
            </a:r>
            <a:r>
              <a:rPr lang="ko-KR" altLang="ko-KR" sz="1300" dirty="0"/>
              <a:t> 프로젝트 번호를 갖고 있습니다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카테고리 테이블로 부터 카테고리 코드를 </a:t>
            </a:r>
            <a:r>
              <a:rPr lang="ko-KR" altLang="ko-KR" sz="1300" dirty="0" err="1"/>
              <a:t>전이받고있으며</a:t>
            </a:r>
            <a:r>
              <a:rPr lang="en-US" altLang="ko-KR" sz="1300" dirty="0"/>
              <a:t>,</a:t>
            </a:r>
            <a:r>
              <a:rPr lang="ko-KR" altLang="ko-KR" sz="1300" dirty="0"/>
              <a:t> 자본유형 테이블로부터 자본유형 번호를</a:t>
            </a:r>
            <a:r>
              <a:rPr lang="en-US" altLang="ko-KR" sz="1300" dirty="0"/>
              <a:t>, </a:t>
            </a:r>
            <a:r>
              <a:rPr lang="ko-KR" altLang="ko-KR" sz="1300" dirty="0"/>
              <a:t>회원테이블로부터 메이커의 아이디를 </a:t>
            </a:r>
            <a:r>
              <a:rPr lang="ko-KR" altLang="ko-KR" sz="1300" dirty="0" err="1"/>
              <a:t>전이받고</a:t>
            </a:r>
            <a:r>
              <a:rPr lang="ko-KR" altLang="ko-KR" sz="1300" dirty="0"/>
              <a:t>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또한</a:t>
            </a:r>
            <a:r>
              <a:rPr lang="en-US" altLang="ko-KR" sz="1300" dirty="0"/>
              <a:t> </a:t>
            </a:r>
            <a:r>
              <a:rPr lang="ko-KR" altLang="ko-KR" sz="1300" dirty="0"/>
              <a:t>프로젝트 시작일과 프로젝트 기간이라는 칼럼을 가지고 있습니다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프로젝트가 </a:t>
            </a:r>
            <a:r>
              <a:rPr lang="ko-KR" altLang="ko-KR" sz="1300" dirty="0" err="1"/>
              <a:t>신청될때에는</a:t>
            </a:r>
            <a:r>
              <a:rPr lang="ko-KR" altLang="ko-KR" sz="1300" dirty="0"/>
              <a:t> 사용자에게 프로젝트 기간만을 </a:t>
            </a:r>
            <a:r>
              <a:rPr lang="ko-KR" altLang="ko-KR" sz="1300" dirty="0" err="1"/>
              <a:t>입력받고</a:t>
            </a:r>
            <a:r>
              <a:rPr lang="en-US" altLang="ko-KR" sz="1300" dirty="0"/>
              <a:t>, </a:t>
            </a:r>
            <a:r>
              <a:rPr lang="ko-KR" altLang="ko-KR" sz="1300" dirty="0"/>
              <a:t>심사에서 통과되는 시점에 </a:t>
            </a:r>
            <a:r>
              <a:rPr lang="ko-KR" altLang="ko-KR" sz="1300" dirty="0" err="1"/>
              <a:t>입력받은</a:t>
            </a:r>
            <a:r>
              <a:rPr lang="ko-KR" altLang="ko-KR" sz="1300" dirty="0"/>
              <a:t> 기간을 통해</a:t>
            </a:r>
            <a:r>
              <a:rPr lang="en-US" altLang="ko-KR" sz="1300" dirty="0"/>
              <a:t>, </a:t>
            </a:r>
            <a:r>
              <a:rPr lang="ko-KR" altLang="ko-KR" sz="1300" dirty="0"/>
              <a:t>시작일과 종료일을 계산하도록 했습니다</a:t>
            </a:r>
            <a:r>
              <a:rPr lang="en-US" altLang="ko-KR" sz="1300" dirty="0"/>
              <a:t>.  </a:t>
            </a:r>
            <a:endParaRPr lang="ko-KR" altLang="ko-KR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4F596-07FD-4E1A-8E2E-F164A2B0E46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934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300" dirty="0"/>
              <a:t>프로젝트테이블을 </a:t>
            </a:r>
            <a:r>
              <a:rPr lang="ko-KR" altLang="ko-KR" sz="1300" dirty="0" err="1"/>
              <a:t>설명드렸으니</a:t>
            </a:r>
            <a:r>
              <a:rPr lang="ko-KR" altLang="ko-KR" sz="1300" dirty="0"/>
              <a:t> 후원정보테이블도 살펴 보도록 하겠습니다</a:t>
            </a:r>
            <a:r>
              <a:rPr lang="en-US" altLang="ko-KR" sz="130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4559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우선 후원번호를 </a:t>
            </a:r>
            <a:r>
              <a:rPr lang="ko-KR" altLang="ko-KR" sz="1300" dirty="0" err="1"/>
              <a:t>프라이머리키로</a:t>
            </a:r>
            <a:r>
              <a:rPr lang="ko-KR" altLang="ko-KR" sz="1300" dirty="0"/>
              <a:t> 가지고 있</a:t>
            </a:r>
            <a:r>
              <a:rPr lang="ko-KR" altLang="en-US" sz="1300" dirty="0"/>
              <a:t>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또한 후원취소나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 취소</a:t>
            </a:r>
            <a:r>
              <a:rPr lang="en-US" altLang="ko-KR" sz="1300" dirty="0"/>
              <a:t> </a:t>
            </a:r>
            <a:r>
              <a:rPr lang="ko-KR" altLang="ko-KR" sz="1300" dirty="0"/>
              <a:t>시 환불서비스를 위해 환불 계좌</a:t>
            </a:r>
            <a:r>
              <a:rPr lang="ko-KR" altLang="en-US" sz="1300" dirty="0"/>
              <a:t>번호와 환불 </a:t>
            </a:r>
            <a:r>
              <a:rPr lang="ko-KR" altLang="en-US" sz="1300" dirty="0" err="1"/>
              <a:t>은행명</a:t>
            </a:r>
            <a:r>
              <a:rPr lang="ko-KR" altLang="en-US" sz="1300" dirty="0"/>
              <a:t> </a:t>
            </a:r>
            <a:r>
              <a:rPr lang="ko-KR" altLang="ko-KR" sz="1300" dirty="0" err="1"/>
              <a:t>컬럼을</a:t>
            </a:r>
            <a:r>
              <a:rPr lang="ko-KR" altLang="ko-KR" sz="1300" dirty="0"/>
              <a:t> 가지고 있습니다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그리고 멤버테이블로부터 아이디를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 테이블로부터 프로젝트 번호를 </a:t>
            </a:r>
            <a:r>
              <a:rPr lang="ko-KR" altLang="ko-KR" sz="1300" dirty="0" err="1"/>
              <a:t>전이받은</a:t>
            </a:r>
            <a:r>
              <a:rPr lang="ko-KR" altLang="ko-KR" sz="1300" dirty="0"/>
              <a:t> 것을 볼 수 있습니다</a:t>
            </a:r>
            <a:r>
              <a:rPr lang="en-US" altLang="ko-KR" sz="1300" dirty="0"/>
              <a:t>.</a:t>
            </a:r>
            <a:endParaRPr lang="ko-KR" altLang="ko-KR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4F596-07FD-4E1A-8E2E-F164A2B0E46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01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 dirty="0"/>
              <a:t>지금까지 주요 테이블들에 대해 설명 드렸는데요</a:t>
            </a:r>
            <a:r>
              <a:rPr lang="en-US" altLang="ko-KR" sz="1300" dirty="0"/>
              <a:t>, </a:t>
            </a:r>
            <a:r>
              <a:rPr lang="ko-KR" altLang="ko-KR" sz="1300" dirty="0"/>
              <a:t>테이블을 </a:t>
            </a:r>
            <a:r>
              <a:rPr lang="ko-KR" altLang="ko-KR" sz="1300" dirty="0" err="1"/>
              <a:t>설계할때에는</a:t>
            </a:r>
            <a:r>
              <a:rPr lang="ko-KR" altLang="ko-KR" sz="1300" dirty="0"/>
              <a:t> 정규화 과정을 거치기 때문에</a:t>
            </a:r>
            <a:r>
              <a:rPr lang="en-US" altLang="ko-KR" sz="1300" dirty="0"/>
              <a:t>, </a:t>
            </a:r>
            <a:r>
              <a:rPr lang="ko-KR" altLang="ko-KR" sz="1300" dirty="0"/>
              <a:t>각각의 테이블들은 속성별로 묶이게 됩니다</a:t>
            </a:r>
            <a:r>
              <a:rPr lang="en-US" altLang="ko-KR" sz="1300" dirty="0"/>
              <a:t>. </a:t>
            </a:r>
            <a:r>
              <a:rPr lang="ko-KR" altLang="ko-KR" sz="1300" dirty="0"/>
              <a:t>하지만 사용자에게 서비스를 제공하기 위해서는 서비스 단위의 데이터가 </a:t>
            </a:r>
            <a:r>
              <a:rPr lang="ko-KR" altLang="ko-KR" sz="1300" dirty="0" err="1"/>
              <a:t>제공되어야합니다</a:t>
            </a:r>
            <a:r>
              <a:rPr lang="en-US" altLang="ko-KR" sz="1300" dirty="0"/>
              <a:t>. </a:t>
            </a:r>
            <a:r>
              <a:rPr lang="ko-KR" altLang="ko-KR" sz="1300" dirty="0"/>
              <a:t>따라서 저희는 서비스단위의 데이터를 제공하기 위해서 각각의 테이블들을 </a:t>
            </a:r>
            <a:r>
              <a:rPr lang="ko-KR" altLang="ko-KR" sz="1300" dirty="0" err="1"/>
              <a:t>참조하고있는</a:t>
            </a:r>
            <a:r>
              <a:rPr lang="ko-KR" altLang="ko-KR" sz="1300" dirty="0"/>
              <a:t> 가상테이블을 설계 하게 되었습니다</a:t>
            </a:r>
            <a:r>
              <a:rPr lang="en-US" altLang="ko-KR" sz="1300" dirty="0"/>
              <a:t>.</a:t>
            </a:r>
            <a:endParaRPr lang="ko-KR" altLang="ko-KR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289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지금 보시는 화면은 저희 프로그램에 사용되는 </a:t>
            </a:r>
            <a:r>
              <a:rPr lang="ko-KR" altLang="ko-KR" sz="1300" dirty="0" err="1"/>
              <a:t>뷰</a:t>
            </a:r>
            <a:r>
              <a:rPr lang="ko-KR" altLang="ko-KR" sz="1300" dirty="0"/>
              <a:t> 목록입니다</a:t>
            </a:r>
            <a:r>
              <a:rPr lang="en-US" altLang="ko-KR" sz="1300" dirty="0"/>
              <a:t>. </a:t>
            </a:r>
            <a:r>
              <a:rPr lang="ko-KR" altLang="ko-KR" sz="1300" dirty="0"/>
              <a:t>저는 이 </a:t>
            </a:r>
            <a:r>
              <a:rPr lang="ko-KR" altLang="ko-KR" sz="1300" dirty="0" err="1"/>
              <a:t>뷰들</a:t>
            </a:r>
            <a:r>
              <a:rPr lang="ko-KR" altLang="ko-KR" sz="1300" dirty="0"/>
              <a:t> 중에서 </a:t>
            </a:r>
            <a:r>
              <a:rPr lang="ko-KR" altLang="ko-KR" sz="1300" dirty="0" err="1"/>
              <a:t>프로젝트뷰와</a:t>
            </a:r>
            <a:r>
              <a:rPr lang="en-US" altLang="ko-KR" sz="1300" dirty="0"/>
              <a:t>, </a:t>
            </a:r>
            <a:r>
              <a:rPr lang="ko-KR" altLang="ko-KR" sz="1300" dirty="0" err="1"/>
              <a:t>서포트뷰에</a:t>
            </a:r>
            <a:r>
              <a:rPr lang="ko-KR" altLang="ko-KR" sz="1300" dirty="0"/>
              <a:t> 대해 </a:t>
            </a:r>
            <a:r>
              <a:rPr lang="ko-KR" altLang="ko-KR" sz="1300" dirty="0" err="1"/>
              <a:t>설명드리도록</a:t>
            </a:r>
            <a:r>
              <a:rPr lang="ko-KR" altLang="ko-KR" sz="1300" dirty="0"/>
              <a:t> 하겠습니다</a:t>
            </a:r>
            <a:r>
              <a:rPr lang="en-US" altLang="ko-KR" sz="130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8852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ko-KR" sz="1300" dirty="0"/>
              <a:t>지금 보시는 화면은 저희 프로그램에 사용되는 </a:t>
            </a:r>
            <a:r>
              <a:rPr lang="ko-KR" altLang="ko-KR" sz="1300" dirty="0" err="1"/>
              <a:t>뷰</a:t>
            </a:r>
            <a:r>
              <a:rPr lang="ko-KR" altLang="ko-KR" sz="1300" dirty="0"/>
              <a:t> 목록입니다</a:t>
            </a:r>
            <a:r>
              <a:rPr lang="en-US" altLang="ko-KR" sz="1300" dirty="0"/>
              <a:t>. </a:t>
            </a:r>
            <a:r>
              <a:rPr lang="ko-KR" altLang="ko-KR" sz="1300" dirty="0"/>
              <a:t>저는 이 </a:t>
            </a:r>
            <a:r>
              <a:rPr lang="ko-KR" altLang="ko-KR" sz="1300" dirty="0" err="1"/>
              <a:t>뷰들</a:t>
            </a:r>
            <a:r>
              <a:rPr lang="ko-KR" altLang="ko-KR" sz="1300" dirty="0"/>
              <a:t> 중에서 </a:t>
            </a:r>
            <a:r>
              <a:rPr lang="ko-KR" altLang="ko-KR" sz="1300" dirty="0" err="1"/>
              <a:t>프로젝트뷰와</a:t>
            </a:r>
            <a:r>
              <a:rPr lang="en-US" altLang="ko-KR" sz="1300" dirty="0"/>
              <a:t>, </a:t>
            </a:r>
            <a:r>
              <a:rPr lang="ko-KR" altLang="ko-KR" sz="1300" dirty="0" err="1"/>
              <a:t>서포트뷰에</a:t>
            </a:r>
            <a:r>
              <a:rPr lang="ko-KR" altLang="ko-KR" sz="1300" dirty="0"/>
              <a:t> 대해 </a:t>
            </a:r>
            <a:r>
              <a:rPr lang="ko-KR" altLang="ko-KR" sz="1300" dirty="0" err="1"/>
              <a:t>설명드리도록</a:t>
            </a:r>
            <a:r>
              <a:rPr lang="ko-KR" altLang="ko-KR" sz="1300" dirty="0"/>
              <a:t> 하겠습니다</a:t>
            </a:r>
            <a:r>
              <a:rPr lang="en-US" altLang="ko-KR" sz="1300" dirty="0"/>
              <a:t>. </a:t>
            </a:r>
            <a:r>
              <a:rPr lang="ko-KR" altLang="ko-KR" sz="1300" dirty="0"/>
              <a:t>먼저 프로젝트 </a:t>
            </a:r>
            <a:r>
              <a:rPr lang="ko-KR" altLang="ko-KR" sz="1300" dirty="0" err="1"/>
              <a:t>뷰부터</a:t>
            </a:r>
            <a:r>
              <a:rPr lang="ko-KR" altLang="ko-KR" sz="1300" dirty="0"/>
              <a:t> 살펴보도록 하겠습니다</a:t>
            </a:r>
            <a:r>
              <a:rPr lang="en-US" altLang="ko-KR" sz="1300" dirty="0"/>
              <a:t>. </a:t>
            </a:r>
            <a:r>
              <a:rPr lang="ko-KR" altLang="ko-KR" sz="1300" dirty="0" err="1"/>
              <a:t>프로젝트뷰는</a:t>
            </a:r>
            <a:r>
              <a:rPr lang="ko-KR" altLang="ko-KR" sz="1300" dirty="0"/>
              <a:t> 프로젝트 테이블로부터 제목과</a:t>
            </a:r>
            <a:r>
              <a:rPr lang="en-US" altLang="ko-KR" sz="1300" dirty="0"/>
              <a:t>, </a:t>
            </a:r>
            <a:r>
              <a:rPr lang="ko-KR" altLang="ko-KR" sz="1300" dirty="0" err="1"/>
              <a:t>수수료등</a:t>
            </a:r>
            <a:r>
              <a:rPr lang="ko-KR" altLang="ko-KR" sz="1300" dirty="0"/>
              <a:t> 프로젝트에 필요한 정보를 가지고 옵니다</a:t>
            </a:r>
            <a:r>
              <a:rPr lang="en-US" altLang="ko-KR" sz="1300" dirty="0"/>
              <a:t>.  </a:t>
            </a:r>
            <a:r>
              <a:rPr lang="ko-KR" altLang="ko-KR" sz="1300" dirty="0"/>
              <a:t>또한 카테고리 내용에 대한정보</a:t>
            </a:r>
            <a:r>
              <a:rPr lang="en-US" altLang="ko-KR" sz="1300" dirty="0"/>
              <a:t>, </a:t>
            </a:r>
            <a:r>
              <a:rPr lang="ko-KR" altLang="ko-KR" sz="1300" dirty="0"/>
              <a:t>첨부파일에 대한 정보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프로젝트에 들어가는 </a:t>
            </a:r>
            <a:r>
              <a:rPr lang="ko-KR" altLang="ko-KR" sz="1300" dirty="0" err="1"/>
              <a:t>리워드옵션에</a:t>
            </a:r>
            <a:r>
              <a:rPr lang="ko-KR" altLang="ko-KR" sz="1300" dirty="0"/>
              <a:t> 대한 정보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프로젝트의 메이커에 대한 정보</a:t>
            </a:r>
            <a:r>
              <a:rPr lang="en-US" altLang="ko-KR" sz="1300" dirty="0"/>
              <a:t>, </a:t>
            </a:r>
            <a:r>
              <a:rPr lang="ko-KR" altLang="ko-KR" sz="1300" dirty="0"/>
              <a:t>메이커의 학교에 대한 정보를 가져오는 </a:t>
            </a:r>
            <a:r>
              <a:rPr lang="ko-KR" altLang="ko-KR" sz="1300" dirty="0" err="1"/>
              <a:t>뷰를</a:t>
            </a:r>
            <a:r>
              <a:rPr lang="ko-KR" altLang="ko-KR" sz="1300" dirty="0"/>
              <a:t> 설계하였습니다</a:t>
            </a:r>
            <a:r>
              <a:rPr lang="en-US" altLang="ko-KR" sz="1300" dirty="0"/>
              <a:t>. </a:t>
            </a:r>
            <a:endParaRPr lang="ko-KR" altLang="ko-KR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9685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 dirty="0"/>
              <a:t>다음은 후원정보 화면에 필요한 후원 </a:t>
            </a:r>
            <a:r>
              <a:rPr lang="ko-KR" altLang="ko-KR" sz="1300" dirty="0" err="1"/>
              <a:t>뷰</a:t>
            </a:r>
            <a:r>
              <a:rPr lang="ko-KR" altLang="ko-KR" sz="1300" dirty="0"/>
              <a:t> 입니다</a:t>
            </a:r>
            <a:r>
              <a:rPr lang="en-US" altLang="ko-KR" sz="1300" dirty="0"/>
              <a:t>. </a:t>
            </a:r>
            <a:r>
              <a:rPr lang="ko-KR" altLang="ko-KR" sz="1300" dirty="0"/>
              <a:t>역시 여러 테이블로부터 참조를 통해 필요한 정보를 가져옵니다</a:t>
            </a:r>
            <a:r>
              <a:rPr lang="en-US" altLang="ko-KR" sz="1300" dirty="0"/>
              <a:t>. </a:t>
            </a:r>
            <a:r>
              <a:rPr lang="ko-KR" altLang="ko-KR" sz="1300" dirty="0"/>
              <a:t>후원 </a:t>
            </a:r>
            <a:r>
              <a:rPr lang="ko-KR" altLang="ko-KR" sz="1300" dirty="0" err="1"/>
              <a:t>뷰는</a:t>
            </a:r>
            <a:r>
              <a:rPr lang="ko-KR" altLang="ko-KR" sz="1300" dirty="0"/>
              <a:t> 멤버 테이블로부터 서포터에 대한 정보를 가져오고</a:t>
            </a:r>
            <a:r>
              <a:rPr lang="en-US" altLang="ko-KR" sz="1300" dirty="0"/>
              <a:t>, </a:t>
            </a:r>
            <a:r>
              <a:rPr lang="ko-KR" altLang="ko-KR" sz="1300" dirty="0" err="1"/>
              <a:t>서포트</a:t>
            </a:r>
            <a:r>
              <a:rPr lang="ko-KR" altLang="ko-KR" sz="1300" dirty="0"/>
              <a:t> </a:t>
            </a:r>
            <a:r>
              <a:rPr lang="ko-KR" altLang="ko-KR" sz="1300" dirty="0" err="1"/>
              <a:t>인포</a:t>
            </a:r>
            <a:r>
              <a:rPr lang="ko-KR" altLang="ko-KR" sz="1300" dirty="0"/>
              <a:t> 테이블로부터 후원정보에 대한 데이터를 가져옵니다</a:t>
            </a:r>
            <a:r>
              <a:rPr lang="en-US" altLang="ko-KR" sz="1300" dirty="0"/>
              <a:t>. </a:t>
            </a:r>
            <a:r>
              <a:rPr lang="ko-KR" altLang="ko-KR" sz="1300" dirty="0"/>
              <a:t>또한 </a:t>
            </a:r>
            <a:r>
              <a:rPr lang="ko-KR" altLang="ko-KR" sz="1300" dirty="0" err="1"/>
              <a:t>리워드</a:t>
            </a:r>
            <a:r>
              <a:rPr lang="ko-KR" altLang="ko-KR" sz="1300" dirty="0"/>
              <a:t> 옵션에 대한정보와</a:t>
            </a:r>
            <a:r>
              <a:rPr lang="en-US" altLang="ko-KR" sz="1300" dirty="0"/>
              <a:t>, </a:t>
            </a:r>
            <a:r>
              <a:rPr lang="ko-KR" altLang="ko-KR" sz="1300" dirty="0"/>
              <a:t>배송에 대한 정보</a:t>
            </a:r>
            <a:r>
              <a:rPr lang="en-US" altLang="ko-KR" sz="1300" dirty="0"/>
              <a:t>, </a:t>
            </a:r>
            <a:r>
              <a:rPr lang="ko-KR" altLang="ko-KR" sz="1300" dirty="0"/>
              <a:t>프로젝트에 대한 정보를 가져오는 </a:t>
            </a:r>
            <a:r>
              <a:rPr lang="ko-KR" altLang="ko-KR" sz="1300" dirty="0" err="1"/>
              <a:t>뷰를</a:t>
            </a:r>
            <a:r>
              <a:rPr lang="ko-KR" altLang="ko-KR" sz="1300" dirty="0"/>
              <a:t> 다음과 같이 설계하였습니다</a:t>
            </a:r>
            <a:r>
              <a:rPr lang="en-US" altLang="ko-KR" sz="1300" dirty="0"/>
              <a:t>.</a:t>
            </a:r>
            <a:endParaRPr lang="ko-KR" altLang="ko-KR" sz="1300" dirty="0"/>
          </a:p>
          <a:p>
            <a:r>
              <a:rPr lang="ko-KR" altLang="ko-KR" sz="1300" dirty="0"/>
              <a:t>이상으로 제 발표를 마치고</a:t>
            </a:r>
            <a:r>
              <a:rPr lang="en-US" altLang="ko-KR" sz="1300" dirty="0"/>
              <a:t>, </a:t>
            </a:r>
            <a:r>
              <a:rPr lang="ko-KR" altLang="ko-KR" sz="1300" dirty="0"/>
              <a:t>이상으로 제 발표를 마치고</a:t>
            </a:r>
            <a:r>
              <a:rPr lang="en-US" altLang="ko-KR" sz="1300" dirty="0"/>
              <a:t>, </a:t>
            </a:r>
            <a:r>
              <a:rPr lang="ko-KR" altLang="ko-KR" sz="1300" dirty="0"/>
              <a:t>다음 발표자가 이어서 진행하겠습니다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89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en-US" altLang="ko-KR" dirty="0"/>
              <a:t>Q&amp;A</a:t>
            </a:r>
            <a:r>
              <a:rPr lang="en-US" altLang="ko-KR" baseline="0" dirty="0"/>
              <a:t> </a:t>
            </a:r>
            <a:r>
              <a:rPr lang="ko-KR" altLang="en-US" baseline="0" dirty="0"/>
              <a:t>순으로 진행하겠습니다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006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8658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model </a:t>
            </a:r>
            <a:r>
              <a:rPr lang="ko-KR" altLang="en-US" dirty="0"/>
              <a:t>설계입니다 앞서 보신 테이블과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맵핑을 하여 </a:t>
            </a:r>
            <a:r>
              <a:rPr lang="en-US" altLang="ko-KR" dirty="0" err="1"/>
              <a:t>dao</a:t>
            </a:r>
            <a:r>
              <a:rPr lang="ko-KR" altLang="en-US" dirty="0"/>
              <a:t>와 </a:t>
            </a:r>
            <a:r>
              <a:rPr lang="en-US" altLang="ko-KR" dirty="0" err="1"/>
              <a:t>vo</a:t>
            </a:r>
            <a:r>
              <a:rPr lang="ko-KR" altLang="en-US" dirty="0"/>
              <a:t>를 설계하였습니다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Dbms</a:t>
            </a:r>
            <a:r>
              <a:rPr lang="ko-KR" altLang="en-US" dirty="0"/>
              <a:t>와 정보를 주고 받기 위해 </a:t>
            </a:r>
            <a:r>
              <a:rPr lang="en-US" altLang="ko-KR" dirty="0" err="1"/>
              <a:t>dao</a:t>
            </a:r>
            <a:r>
              <a:rPr lang="ko-KR" altLang="en-US" dirty="0"/>
              <a:t>를 그 정보를 저장하기 위해 </a:t>
            </a:r>
            <a:r>
              <a:rPr lang="en-US" altLang="ko-KR" dirty="0" err="1"/>
              <a:t>vo</a:t>
            </a:r>
            <a:r>
              <a:rPr lang="ko-KR" altLang="en-US" dirty="0"/>
              <a:t>를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576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view</a:t>
            </a:r>
            <a:r>
              <a:rPr lang="ko-KR" altLang="en-US" dirty="0"/>
              <a:t>설계입니다</a:t>
            </a:r>
            <a:r>
              <a:rPr lang="en-US" altLang="ko-KR" dirty="0"/>
              <a:t>. </a:t>
            </a:r>
            <a:r>
              <a:rPr lang="ko-KR" altLang="en-US" dirty="0"/>
              <a:t>각 화면당 필요한 정보를 주고받기 위한 </a:t>
            </a:r>
            <a:r>
              <a:rPr lang="en-US" altLang="ko-KR" dirty="0"/>
              <a:t>bean </a:t>
            </a:r>
            <a:r>
              <a:rPr lang="ko-KR" altLang="en-US" dirty="0"/>
              <a:t>객체를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521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r>
              <a:rPr lang="ko-KR" altLang="en-US" dirty="0"/>
              <a:t>는 비즈니스 로직을 처리하는 협업 </a:t>
            </a:r>
            <a:r>
              <a:rPr lang="en-US" altLang="ko-KR" dirty="0" err="1"/>
              <a:t>dao</a:t>
            </a:r>
            <a:r>
              <a:rPr lang="ko-KR" altLang="en-US" dirty="0"/>
              <a:t>를 기준으로 설계하였습니다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그중 </a:t>
            </a:r>
            <a:r>
              <a:rPr lang="en-US" altLang="ko-KR" dirty="0" err="1"/>
              <a:t>deletesupportService</a:t>
            </a:r>
            <a:r>
              <a:rPr lang="ko-KR" altLang="en-US" dirty="0"/>
              <a:t>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11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같이 후원취소 신청하기의 </a:t>
            </a:r>
            <a:r>
              <a:rPr lang="en-US" altLang="ko-KR" dirty="0" err="1"/>
              <a:t>cancelsupportdao</a:t>
            </a:r>
            <a:r>
              <a:rPr lang="en-US" altLang="ko-KR" dirty="0"/>
              <a:t>, </a:t>
            </a:r>
            <a:r>
              <a:rPr lang="ko-KR" altLang="en-US" dirty="0"/>
              <a:t>후원취소 대기자 목록보기에서 </a:t>
            </a:r>
            <a:r>
              <a:rPr lang="en-US" altLang="ko-KR" dirty="0" err="1"/>
              <a:t>briefcanceledSupporterviewdao</a:t>
            </a:r>
            <a:r>
              <a:rPr lang="en-US" altLang="ko-KR" dirty="0"/>
              <a:t>, </a:t>
            </a:r>
            <a:r>
              <a:rPr lang="ko-KR" altLang="en-US" dirty="0"/>
              <a:t>후원취소 대기자 검색하기에서 </a:t>
            </a:r>
            <a:r>
              <a:rPr lang="en-US" altLang="ko-KR" dirty="0" err="1"/>
              <a:t>briefcanceledSupporterviewdao</a:t>
            </a:r>
            <a:r>
              <a:rPr lang="ko-KR" altLang="en-US" dirty="0"/>
              <a:t>을 묶어 </a:t>
            </a:r>
            <a:r>
              <a:rPr lang="en-US" altLang="ko-KR" dirty="0" err="1"/>
              <a:t>deletesupportservice</a:t>
            </a:r>
            <a:r>
              <a:rPr lang="ko-KR" altLang="en-US" dirty="0"/>
              <a:t>를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956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컨트롤러는 프로젝트와 후원 유사도를 컨트롤 하는 </a:t>
            </a:r>
            <a:r>
              <a:rPr lang="en-US" altLang="ko-KR" dirty="0"/>
              <a:t>3</a:t>
            </a:r>
            <a:r>
              <a:rPr lang="ko-KR" altLang="en-US" dirty="0"/>
              <a:t>가지로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그중 프로젝트 컨트롤러에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85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설계에는 프로젝트 상세보기</a:t>
            </a:r>
            <a:r>
              <a:rPr lang="en-US" altLang="ko-KR" dirty="0"/>
              <a:t>, </a:t>
            </a:r>
            <a:r>
              <a:rPr lang="ko-KR" altLang="en-US" dirty="0"/>
              <a:t>신청하기</a:t>
            </a:r>
            <a:r>
              <a:rPr lang="en-US" altLang="ko-KR" dirty="0"/>
              <a:t>, </a:t>
            </a:r>
            <a:r>
              <a:rPr lang="ko-KR" altLang="en-US" dirty="0"/>
              <a:t>수정하기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  <a:r>
              <a:rPr lang="en-US" altLang="ko-KR" dirty="0"/>
              <a:t>, </a:t>
            </a:r>
            <a:r>
              <a:rPr lang="ko-KR" altLang="en-US" dirty="0"/>
              <a:t>검색하기</a:t>
            </a:r>
            <a:r>
              <a:rPr lang="en-US" altLang="ko-KR" dirty="0"/>
              <a:t>, </a:t>
            </a:r>
            <a:r>
              <a:rPr lang="ko-KR" altLang="en-US" dirty="0"/>
              <a:t>목록보기 서비스를 컨트롤합니다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948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컨트롤러는 상세보기를 위한 프로젝트 메소드 신청하기를 위한 </a:t>
            </a:r>
            <a:r>
              <a:rPr lang="en-US" altLang="ko-KR" dirty="0" err="1"/>
              <a:t>creat</a:t>
            </a:r>
            <a:r>
              <a:rPr lang="ko-KR" altLang="en-US" dirty="0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수정하기 위한 </a:t>
            </a:r>
            <a:r>
              <a:rPr lang="en-US" altLang="ko-KR" dirty="0"/>
              <a:t>update </a:t>
            </a:r>
            <a:r>
              <a:rPr lang="ko-KR" altLang="en-US" dirty="0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삭제하기위한 </a:t>
            </a:r>
            <a:r>
              <a:rPr lang="en-US" altLang="ko-KR" dirty="0" err="1"/>
              <a:t>cance</a:t>
            </a:r>
            <a:r>
              <a:rPr lang="ko-KR" altLang="en-US" dirty="0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목록보기를 위한 </a:t>
            </a:r>
            <a:r>
              <a:rPr lang="en-US" altLang="ko-KR" dirty="0" err="1"/>
              <a:t>projectlist</a:t>
            </a:r>
            <a:r>
              <a:rPr lang="ko-KR" altLang="en-US" dirty="0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검사하기를 위한 </a:t>
            </a:r>
            <a:r>
              <a:rPr lang="en-US" altLang="ko-KR" dirty="0"/>
              <a:t>search</a:t>
            </a:r>
            <a:r>
              <a:rPr lang="ko-KR" altLang="en-US" dirty="0"/>
              <a:t>메소드가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379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그램을 보시면 </a:t>
            </a:r>
            <a:r>
              <a:rPr lang="en-US" altLang="ko-KR" dirty="0" err="1"/>
              <a:t>Jsp</a:t>
            </a:r>
            <a:r>
              <a:rPr lang="ko-KR" altLang="en-US" dirty="0"/>
              <a:t>로 구성된 뷰와 각 컨트롤러 계층 서비스와 </a:t>
            </a:r>
            <a:r>
              <a:rPr lang="en-US" altLang="ko-KR" dirty="0" err="1"/>
              <a:t>dao</a:t>
            </a:r>
            <a:r>
              <a:rPr lang="ko-KR" altLang="en-US" dirty="0"/>
              <a:t>로 이루어진 모델계층으로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7AA8E-159B-4287-958A-03F0FC8C9B1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973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간략하게 보시면</a:t>
            </a:r>
            <a:r>
              <a:rPr lang="en-US" altLang="ko-KR"/>
              <a:t>, </a:t>
            </a:r>
            <a:r>
              <a:rPr lang="ko-KR" altLang="en-US"/>
              <a:t>저희 </a:t>
            </a:r>
            <a:r>
              <a:rPr lang="en-US" altLang="ko-KR"/>
              <a:t>univflea</a:t>
            </a:r>
            <a:r>
              <a:rPr lang="ko-KR" altLang="en-US"/>
              <a:t>는 </a:t>
            </a:r>
            <a:r>
              <a:rPr lang="en-US" altLang="ko-KR"/>
              <a:t>spring web mvc </a:t>
            </a:r>
            <a:r>
              <a:rPr lang="ko-KR" altLang="en-US"/>
              <a:t>패턴과 </a:t>
            </a:r>
            <a:r>
              <a:rPr lang="en-US" altLang="ko-KR"/>
              <a:t>model</a:t>
            </a:r>
            <a:r>
              <a:rPr lang="ko-KR" altLang="en-US"/>
              <a:t>로 구성되어 있고</a:t>
            </a:r>
          </a:p>
          <a:p>
            <a:r>
              <a:rPr lang="en-US" altLang="ko-KR"/>
              <a:t>spring web mvc </a:t>
            </a:r>
            <a:r>
              <a:rPr lang="ko-KR" altLang="en-US"/>
              <a:t>패턴은 </a:t>
            </a:r>
            <a:r>
              <a:rPr lang="en-US" altLang="ko-KR"/>
              <a:t>dispatcher servlet</a:t>
            </a:r>
            <a:r>
              <a:rPr lang="ko-KR" altLang="en-US"/>
              <a:t>을 중심으로 주고받는 모습입니다</a:t>
            </a:r>
            <a:r>
              <a:rPr lang="en-US" altLang="ko-KR"/>
              <a:t>.</a:t>
            </a:r>
          </a:p>
          <a:p>
            <a:r>
              <a:rPr lang="en-US" altLang="ko-KR"/>
              <a:t>Client</a:t>
            </a:r>
            <a:r>
              <a:rPr lang="ko-KR" altLang="en-US"/>
              <a:t>와 </a:t>
            </a:r>
            <a:r>
              <a:rPr lang="en-US" altLang="ko-KR"/>
              <a:t>diapatcher servlet</a:t>
            </a:r>
            <a:r>
              <a:rPr lang="ko-KR" altLang="en-US"/>
              <a:t>이 요청과 응답을 하고</a:t>
            </a:r>
          </a:p>
          <a:p>
            <a:r>
              <a:rPr lang="en-US" altLang="ko-KR"/>
              <a:t>Handler mapping</a:t>
            </a:r>
            <a:r>
              <a:rPr lang="ko-KR" altLang="en-US"/>
              <a:t>에는 </a:t>
            </a:r>
            <a:r>
              <a:rPr lang="en-US" altLang="ko-KR"/>
              <a:t>request</a:t>
            </a:r>
            <a:r>
              <a:rPr lang="ko-KR" altLang="en-US"/>
              <a:t>와 컨트롤러를</a:t>
            </a:r>
          </a:p>
          <a:p>
            <a:r>
              <a:rPr lang="ko-KR" altLang="en-US"/>
              <a:t>컨트롤러는 </a:t>
            </a:r>
            <a:r>
              <a:rPr lang="en-US" altLang="ko-KR"/>
              <a:t>request</a:t>
            </a:r>
            <a:r>
              <a:rPr lang="ko-KR" altLang="en-US"/>
              <a:t>와 </a:t>
            </a:r>
            <a:r>
              <a:rPr lang="en-US" altLang="ko-KR"/>
              <a:t>modlelandview</a:t>
            </a:r>
            <a:r>
              <a:rPr lang="ko-KR" altLang="en-US"/>
              <a:t>를 </a:t>
            </a:r>
          </a:p>
          <a:p>
            <a:r>
              <a:rPr lang="en-US" altLang="ko-KR"/>
              <a:t>View reslver</a:t>
            </a:r>
            <a:r>
              <a:rPr lang="ko-KR" altLang="en-US"/>
              <a:t>는 </a:t>
            </a:r>
            <a:r>
              <a:rPr lang="en-US" altLang="ko-KR"/>
              <a:t>view</a:t>
            </a:r>
            <a:r>
              <a:rPr lang="ko-KR" altLang="en-US"/>
              <a:t>와 </a:t>
            </a:r>
            <a:r>
              <a:rPr lang="en-US" altLang="ko-KR"/>
              <a:t>viewname</a:t>
            </a:r>
            <a:r>
              <a:rPr lang="ko-KR" altLang="en-US"/>
              <a:t>을</a:t>
            </a:r>
          </a:p>
          <a:p>
            <a:r>
              <a:rPr lang="en-US" altLang="ko-KR"/>
              <a:t>View</a:t>
            </a:r>
            <a:r>
              <a:rPr lang="ko-KR" altLang="en-US"/>
              <a:t>는 </a:t>
            </a:r>
            <a:r>
              <a:rPr lang="en-US" altLang="ko-KR"/>
              <a:t>model</a:t>
            </a:r>
            <a:r>
              <a:rPr lang="ko-KR" altLang="en-US"/>
              <a:t>과 </a:t>
            </a:r>
            <a:r>
              <a:rPr lang="en-US" altLang="ko-KR"/>
              <a:t>response</a:t>
            </a:r>
            <a:r>
              <a:rPr lang="ko-KR" altLang="en-US"/>
              <a:t>를 주고받습니다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이를 연결하기 위해</a:t>
            </a:r>
          </a:p>
          <a:p>
            <a:r>
              <a:rPr lang="ko-KR" altLang="en-US"/>
              <a:t>바운더리 계층인 서비스를 이용하는 구조입니다</a:t>
            </a:r>
            <a:r>
              <a:rPr lang="en-US" altLang="ko-KR"/>
              <a:t>.</a:t>
            </a:r>
          </a:p>
          <a:p>
            <a:r>
              <a:rPr lang="ko-KR" altLang="en-US"/>
              <a:t>이상으로 제 발표를 마치고</a:t>
            </a:r>
            <a:r>
              <a:rPr lang="en-US" altLang="ko-KR"/>
              <a:t>, </a:t>
            </a:r>
            <a:r>
              <a:rPr lang="ko-KR" altLang="en-US"/>
              <a:t>다음 발표자가 이어서 진행하겠습니다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6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팀 및 프로그램 소개입니다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158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로직설계부분</a:t>
            </a:r>
            <a:r>
              <a:rPr lang="ko-KR" altLang="en-US" dirty="0"/>
              <a:t> 발표를 맡은 윤현우입니다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로직설계</a:t>
            </a:r>
            <a:r>
              <a:rPr lang="ko-KR" altLang="en-US" dirty="0"/>
              <a:t> 부분에서는 </a:t>
            </a:r>
            <a:r>
              <a:rPr lang="ko-KR" altLang="en-US" dirty="0" err="1"/>
              <a:t>유니브</a:t>
            </a:r>
            <a:r>
              <a:rPr lang="ko-KR" altLang="en-US" dirty="0"/>
              <a:t> </a:t>
            </a:r>
            <a:r>
              <a:rPr lang="ko-KR" altLang="en-US" dirty="0" err="1"/>
              <a:t>플리의</a:t>
            </a:r>
            <a:r>
              <a:rPr lang="ko-KR" altLang="en-US" dirty="0"/>
              <a:t> 중요 서비스에 대한 </a:t>
            </a:r>
            <a:r>
              <a:rPr lang="ko-KR" altLang="en-US" dirty="0" err="1"/>
              <a:t>로직에</a:t>
            </a:r>
            <a:r>
              <a:rPr lang="ko-KR" altLang="en-US" dirty="0"/>
              <a:t>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8327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유니브</a:t>
            </a:r>
            <a:r>
              <a:rPr lang="ko-KR" altLang="en-US" dirty="0"/>
              <a:t> </a:t>
            </a:r>
            <a:r>
              <a:rPr lang="ko-KR" altLang="en-US" dirty="0" err="1"/>
              <a:t>플리는</a:t>
            </a:r>
            <a:r>
              <a:rPr lang="ko-KR" altLang="en-US" dirty="0"/>
              <a:t> 프로젝트의 무분별한 다중 생성 및 아이디어 카피를 막기 위해 프로젝트 내용의 </a:t>
            </a:r>
            <a:r>
              <a:rPr lang="ko-KR" altLang="en-US" dirty="0" err="1"/>
              <a:t>유사도를</a:t>
            </a:r>
            <a:r>
              <a:rPr lang="ko-KR" altLang="en-US" dirty="0"/>
              <a:t> 검색하는 </a:t>
            </a:r>
            <a:endParaRPr lang="en-US" altLang="ko-KR" dirty="0"/>
          </a:p>
          <a:p>
            <a:r>
              <a:rPr lang="ko-KR" altLang="en-US" dirty="0"/>
              <a:t>유사도 검사 서비스를 도입했습니다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유사도 검사 서비스는 </a:t>
            </a:r>
            <a:r>
              <a:rPr lang="en-US" altLang="ko-KR" dirty="0"/>
              <a:t>dice coefficient </a:t>
            </a:r>
            <a:r>
              <a:rPr lang="ko-KR" altLang="en-US" dirty="0"/>
              <a:t>알고리즘을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다이스 </a:t>
            </a:r>
            <a:r>
              <a:rPr lang="ko-KR" altLang="en-US" dirty="0" err="1"/>
              <a:t>코이피션</a:t>
            </a:r>
            <a:r>
              <a:rPr lang="ko-KR" altLang="en-US" dirty="0"/>
              <a:t> 알고리즘은 </a:t>
            </a:r>
            <a:r>
              <a:rPr lang="ko-KR" altLang="en-US" dirty="0" err="1"/>
              <a:t>바이그램</a:t>
            </a:r>
            <a:r>
              <a:rPr lang="ko-KR" altLang="en-US" dirty="0"/>
              <a:t> </a:t>
            </a:r>
            <a:r>
              <a:rPr lang="ko-KR" altLang="en-US" dirty="0" err="1"/>
              <a:t>아날라이즈를</a:t>
            </a:r>
            <a:r>
              <a:rPr lang="ko-KR" altLang="en-US" dirty="0"/>
              <a:t> 이용한 두 문자열의 비교 알고리즘입니다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160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바이그램 분석이란 문자열을 연속된 </a:t>
            </a:r>
            <a:r>
              <a:rPr lang="en-US" altLang="ko-KR"/>
              <a:t>2</a:t>
            </a:r>
            <a:r>
              <a:rPr lang="ko-KR" altLang="en-US"/>
              <a:t>글자 기준으로 분석하는 것을 의미합니다</a:t>
            </a:r>
            <a:r>
              <a:rPr lang="en-US" altLang="ko-KR"/>
              <a:t>.</a:t>
            </a:r>
          </a:p>
          <a:p>
            <a:r>
              <a:rPr lang="ko-KR" altLang="en-US"/>
              <a:t>예를들어 보겠습니다</a:t>
            </a:r>
            <a:r>
              <a:rPr lang="en-US" altLang="ko-KR"/>
              <a:t>. </a:t>
            </a:r>
            <a:r>
              <a:rPr lang="ko-KR" altLang="en-US"/>
              <a:t>렉토피아라는 단어를 연속된 두 글자로 분석하는경우 다음과 같은 </a:t>
            </a:r>
            <a:r>
              <a:rPr lang="en-US" altLang="ko-KR"/>
              <a:t>7</a:t>
            </a:r>
            <a:r>
              <a:rPr lang="ko-KR" altLang="en-US"/>
              <a:t>개의 문자셋으로</a:t>
            </a:r>
            <a:endParaRPr lang="en-US" altLang="ko-KR"/>
          </a:p>
          <a:p>
            <a:r>
              <a:rPr lang="ko-KR" altLang="en-US"/>
              <a:t>분석 할 수 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329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바이그램</a:t>
            </a:r>
            <a:r>
              <a:rPr lang="ko-KR" altLang="en-US" dirty="0"/>
              <a:t> </a:t>
            </a:r>
            <a:r>
              <a:rPr lang="ko-KR" altLang="en-US" dirty="0" err="1"/>
              <a:t>아날라이즈를</a:t>
            </a:r>
            <a:r>
              <a:rPr lang="ko-KR" altLang="en-US" dirty="0"/>
              <a:t> 통해 다이스 </a:t>
            </a:r>
            <a:r>
              <a:rPr lang="ko-KR" altLang="en-US" dirty="0" err="1"/>
              <a:t>코이피션</a:t>
            </a:r>
            <a:r>
              <a:rPr lang="ko-KR" altLang="en-US" dirty="0"/>
              <a:t> 알고리즘을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</a:t>
            </a:r>
            <a:r>
              <a:rPr lang="ko-KR" altLang="en-US" dirty="0"/>
              <a:t>로 시작하는 </a:t>
            </a:r>
            <a:r>
              <a:rPr lang="ko-KR" altLang="en-US" dirty="0" err="1"/>
              <a:t>렉토피아와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로 시작하는 </a:t>
            </a:r>
            <a:r>
              <a:rPr lang="ko-KR" altLang="en-US" dirty="0" err="1"/>
              <a:t>렉토피아</a:t>
            </a:r>
            <a:r>
              <a:rPr lang="ko-KR" altLang="en-US" dirty="0"/>
              <a:t> 두 문자열의 </a:t>
            </a:r>
            <a:r>
              <a:rPr lang="ko-KR" altLang="en-US" dirty="0" err="1"/>
              <a:t>유사도를</a:t>
            </a:r>
            <a:r>
              <a:rPr lang="ko-KR" altLang="en-US" dirty="0"/>
              <a:t> </a:t>
            </a:r>
            <a:r>
              <a:rPr lang="ko-KR" altLang="en-US" dirty="0" err="1"/>
              <a:t>비교할때</a:t>
            </a:r>
            <a:r>
              <a:rPr lang="ko-KR" altLang="en-US" dirty="0"/>
              <a:t> 각각을 </a:t>
            </a:r>
            <a:r>
              <a:rPr lang="ko-KR" altLang="en-US" dirty="0" err="1"/>
              <a:t>바이그램</a:t>
            </a:r>
            <a:r>
              <a:rPr lang="ko-KR" altLang="en-US" dirty="0"/>
              <a:t> </a:t>
            </a:r>
            <a:r>
              <a:rPr lang="ko-KR" altLang="en-US" dirty="0" err="1"/>
              <a:t>아날라이즈를</a:t>
            </a:r>
            <a:r>
              <a:rPr lang="ko-KR" altLang="en-US" dirty="0"/>
              <a:t> 통해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개의 </a:t>
            </a:r>
            <a:r>
              <a:rPr lang="ko-KR" altLang="en-US" dirty="0" err="1"/>
              <a:t>문자셋으로</a:t>
            </a:r>
            <a:r>
              <a:rPr lang="ko-KR" altLang="en-US" dirty="0"/>
              <a:t> 분석 할 수 있습니다</a:t>
            </a:r>
            <a:r>
              <a:rPr lang="en-US" altLang="ko-KR" dirty="0"/>
              <a:t>. </a:t>
            </a:r>
            <a:r>
              <a:rPr lang="ko-KR" altLang="en-US" dirty="0"/>
              <a:t>이때 다른 </a:t>
            </a:r>
            <a:r>
              <a:rPr lang="ko-KR" altLang="en-US" dirty="0" err="1"/>
              <a:t>문자셋은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개이므로 같은 </a:t>
            </a:r>
            <a:r>
              <a:rPr lang="ko-KR" altLang="en-US" dirty="0" err="1"/>
              <a:t>문자셋은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개임을 알 수 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4019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유사도 공식을 통해 </a:t>
            </a:r>
            <a:r>
              <a:rPr lang="ko-KR" altLang="en-US" dirty="0" err="1"/>
              <a:t>유사도를</a:t>
            </a:r>
            <a:r>
              <a:rPr lang="ko-KR" altLang="en-US" dirty="0"/>
              <a:t> 측정 할 수 있습니다</a:t>
            </a:r>
            <a:r>
              <a:rPr lang="en-US" altLang="ko-KR" dirty="0"/>
              <a:t>. </a:t>
            </a:r>
            <a:r>
              <a:rPr lang="ko-KR" altLang="en-US" dirty="0"/>
              <a:t>같은 </a:t>
            </a:r>
            <a:r>
              <a:rPr lang="ko-KR" altLang="en-US" dirty="0" err="1"/>
              <a:t>문자셋의</a:t>
            </a:r>
            <a:r>
              <a:rPr lang="ko-KR" altLang="en-US" dirty="0"/>
              <a:t> 개수에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ko-KR" altLang="en-US" dirty="0" err="1"/>
              <a:t>곱한것을</a:t>
            </a:r>
            <a:r>
              <a:rPr lang="ko-KR" altLang="en-US" dirty="0"/>
              <a:t> 전체 </a:t>
            </a:r>
            <a:r>
              <a:rPr lang="ko-KR" altLang="en-US" dirty="0" err="1"/>
              <a:t>문자셋의</a:t>
            </a:r>
            <a:r>
              <a:rPr lang="ko-KR" altLang="en-US" dirty="0"/>
              <a:t> 개수로</a:t>
            </a:r>
            <a:endParaRPr lang="en-US" altLang="ko-KR" dirty="0"/>
          </a:p>
          <a:p>
            <a:r>
              <a:rPr lang="ko-KR" altLang="en-US" dirty="0"/>
              <a:t>나누면 </a:t>
            </a:r>
            <a:r>
              <a:rPr lang="ko-KR" altLang="en-US" dirty="0" err="1"/>
              <a:t>유사도를</a:t>
            </a:r>
            <a:r>
              <a:rPr lang="ko-KR" altLang="en-US" dirty="0"/>
              <a:t> 구할 수 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804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595">
              <a:defRPr/>
            </a:pPr>
            <a:r>
              <a:rPr lang="ko-KR" altLang="en-US" dirty="0"/>
              <a:t>다음으로 프로젝트 자동 심사 서비스와 취소 프로젝트 자동 삭제 서비스입니다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922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오전</a:t>
            </a:r>
            <a:r>
              <a:rPr lang="en-US" altLang="ko-KR" dirty="0"/>
              <a:t>2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매월 </a:t>
            </a:r>
            <a:r>
              <a:rPr lang="en-US" altLang="ko-KR" baseline="0" dirty="0"/>
              <a:t>2</a:t>
            </a:r>
            <a:r>
              <a:rPr lang="ko-KR" altLang="en-US" baseline="0" dirty="0"/>
              <a:t>일과 </a:t>
            </a:r>
            <a:r>
              <a:rPr lang="en-US" altLang="ko-KR" baseline="0" dirty="0"/>
              <a:t>17</a:t>
            </a:r>
            <a:r>
              <a:rPr lang="ko-KR" altLang="en-US" baseline="0" dirty="0"/>
              <a:t>일에 자동 서비스를 진행합니다</a:t>
            </a:r>
            <a:r>
              <a:rPr lang="en-US" altLang="ko-KR" baseline="0" dirty="0"/>
              <a:t>. 2</a:t>
            </a:r>
            <a:r>
              <a:rPr lang="ko-KR" altLang="en-US" baseline="0" dirty="0"/>
              <a:t>일에 진행하는 경우 </a:t>
            </a:r>
            <a:r>
              <a:rPr lang="en-US" altLang="ko-KR" baseline="0" dirty="0"/>
              <a:t>1</a:t>
            </a:r>
            <a:r>
              <a:rPr lang="ko-KR" altLang="en-US" baseline="0" dirty="0"/>
              <a:t>일부터</a:t>
            </a:r>
            <a:r>
              <a:rPr lang="en-US" altLang="ko-KR" baseline="0" dirty="0"/>
              <a:t>15</a:t>
            </a:r>
            <a:r>
              <a:rPr lang="ko-KR" altLang="en-US" baseline="0" dirty="0"/>
              <a:t>일까지</a:t>
            </a:r>
            <a:r>
              <a:rPr lang="en-US" altLang="ko-KR" baseline="0" dirty="0"/>
              <a:t>, 17</a:t>
            </a:r>
            <a:r>
              <a:rPr lang="ko-KR" altLang="en-US" baseline="0" dirty="0"/>
              <a:t>일에 </a:t>
            </a:r>
            <a:r>
              <a:rPr lang="ko-KR" altLang="en-US" baseline="0" dirty="0" err="1"/>
              <a:t>진행하는경우</a:t>
            </a:r>
            <a:endParaRPr lang="en-US" altLang="ko-KR" baseline="0" dirty="0"/>
          </a:p>
          <a:p>
            <a:r>
              <a:rPr lang="en-US" altLang="ko-KR" baseline="0" dirty="0"/>
              <a:t>16</a:t>
            </a:r>
            <a:r>
              <a:rPr lang="ko-KR" altLang="en-US" baseline="0" dirty="0"/>
              <a:t>일부터 </a:t>
            </a:r>
            <a:r>
              <a:rPr lang="en-US" altLang="ko-KR" baseline="0" dirty="0"/>
              <a:t>31</a:t>
            </a:r>
            <a:r>
              <a:rPr lang="ko-KR" altLang="en-US" baseline="0" dirty="0"/>
              <a:t>일까지의 내역을 처리합니다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792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심사시에는</a:t>
            </a:r>
            <a:r>
              <a:rPr lang="ko-KR" altLang="en-US" dirty="0"/>
              <a:t> 유사도 </a:t>
            </a:r>
            <a:r>
              <a:rPr lang="en-US" altLang="ko-KR" dirty="0"/>
              <a:t>80</a:t>
            </a:r>
            <a:r>
              <a:rPr lang="ko-KR" altLang="en-US" dirty="0"/>
              <a:t>프로 이하의 프로젝트만 통과되며 유사도 </a:t>
            </a:r>
            <a:r>
              <a:rPr lang="ko-KR" altLang="en-US" dirty="0" err="1"/>
              <a:t>통과시</a:t>
            </a:r>
            <a:r>
              <a:rPr lang="ko-KR" altLang="en-US" dirty="0"/>
              <a:t> 진행중인 프로젝트로 등록하게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취소된 프로젝트의 </a:t>
            </a:r>
            <a:r>
              <a:rPr lang="ko-KR" altLang="en-US" dirty="0" err="1"/>
              <a:t>삭제시에는</a:t>
            </a:r>
            <a:r>
              <a:rPr lang="ko-KR" altLang="en-US" dirty="0"/>
              <a:t> 후원자를 취소 명단에 등록 한 후 프로젝트 목록에서 삭제합니다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858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자동 서비스를 </a:t>
            </a:r>
            <a:r>
              <a:rPr lang="ko-KR" altLang="en-US" dirty="0" err="1"/>
              <a:t>유니브</a:t>
            </a:r>
            <a:r>
              <a:rPr lang="ko-KR" altLang="en-US" dirty="0"/>
              <a:t> </a:t>
            </a:r>
            <a:r>
              <a:rPr lang="ko-KR" altLang="en-US" dirty="0" err="1"/>
              <a:t>플리에서는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</a:t>
            </a:r>
            <a:r>
              <a:rPr lang="ko-KR" altLang="en-US" dirty="0" err="1"/>
              <a:t>쓰레드로</a:t>
            </a:r>
            <a:r>
              <a:rPr lang="ko-KR" altLang="en-US" dirty="0"/>
              <a:t>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리스너</a:t>
            </a:r>
            <a:r>
              <a:rPr lang="ko-KR" altLang="en-US" dirty="0"/>
              <a:t> 내부에서 </a:t>
            </a:r>
            <a:r>
              <a:rPr lang="ko-KR" altLang="en-US" dirty="0" err="1"/>
              <a:t>스레드를</a:t>
            </a:r>
            <a:r>
              <a:rPr lang="ko-KR" altLang="en-US" dirty="0"/>
              <a:t> 생성시키는 구조입니다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266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자동서비스를 진행하는 </a:t>
            </a:r>
            <a:r>
              <a:rPr lang="ko-KR" altLang="en-US" dirty="0" err="1"/>
              <a:t>리스너는</a:t>
            </a:r>
            <a:r>
              <a:rPr lang="ko-KR" altLang="en-US" dirty="0"/>
              <a:t> 어플리케이션 </a:t>
            </a:r>
            <a:r>
              <a:rPr lang="ko-KR" altLang="en-US" dirty="0" err="1"/>
              <a:t>리스너를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어플리케이션리스너를</a:t>
            </a:r>
            <a:r>
              <a:rPr lang="ko-KR" altLang="en-US" dirty="0"/>
              <a:t> 사용한 이유는 </a:t>
            </a:r>
            <a:r>
              <a:rPr lang="ko-KR" altLang="en-US" dirty="0" err="1"/>
              <a:t>두가지가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 err="1"/>
              <a:t>첫번째</a:t>
            </a:r>
            <a:r>
              <a:rPr lang="ko-KR" altLang="en-US" dirty="0"/>
              <a:t> 이유는 바로 </a:t>
            </a:r>
            <a:r>
              <a:rPr lang="ko-KR" altLang="en-US" dirty="0" err="1"/>
              <a:t>빈객체에대한</a:t>
            </a:r>
            <a:r>
              <a:rPr lang="ko-KR" altLang="en-US" dirty="0"/>
              <a:t> 접근권한</a:t>
            </a:r>
            <a:r>
              <a:rPr lang="en-US" altLang="ko-KR" dirty="0"/>
              <a:t>, </a:t>
            </a:r>
            <a:r>
              <a:rPr lang="ko-KR" altLang="en-US" dirty="0"/>
              <a:t>즉 라이프사이클입니다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432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 명은 </a:t>
            </a:r>
            <a:r>
              <a:rPr lang="ko-KR" altLang="en-US" dirty="0" err="1"/>
              <a:t>와이낫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컴퓨터만 있으면 불가능은 없다는 모토로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943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어플리케이션리스너는</a:t>
            </a:r>
            <a:r>
              <a:rPr lang="ko-KR" altLang="en-US" dirty="0"/>
              <a:t> 어플리케이션 </a:t>
            </a:r>
            <a:r>
              <a:rPr lang="ko-KR" altLang="en-US" dirty="0" err="1"/>
              <a:t>컨텍스트</a:t>
            </a:r>
            <a:r>
              <a:rPr lang="ko-KR" altLang="en-US" dirty="0"/>
              <a:t> 인터페이스를 구현한 클래스가 던지는 이벤트를 </a:t>
            </a:r>
            <a:r>
              <a:rPr lang="ko-KR" altLang="en-US" dirty="0" err="1"/>
              <a:t>리스닝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ko-KR" altLang="en-US" dirty="0" err="1"/>
              <a:t>어플리케이션컨텍스트는</a:t>
            </a:r>
            <a:r>
              <a:rPr lang="ko-KR" altLang="en-US" dirty="0"/>
              <a:t> </a:t>
            </a:r>
            <a:r>
              <a:rPr lang="ko-KR" altLang="en-US" dirty="0" err="1"/>
              <a:t>빈펙토리를</a:t>
            </a:r>
            <a:r>
              <a:rPr lang="ko-KR" altLang="en-US" dirty="0"/>
              <a:t> 확장한 구조로써 </a:t>
            </a:r>
            <a:r>
              <a:rPr lang="ko-KR" altLang="en-US" dirty="0" err="1"/>
              <a:t>빈객체에대한</a:t>
            </a:r>
            <a:r>
              <a:rPr lang="ko-KR" altLang="en-US" dirty="0"/>
              <a:t> 접근 권한이 가능합니다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621DF-5E9E-41AC-B951-61885E51A76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064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어플리케이션리스너를</a:t>
            </a:r>
            <a:r>
              <a:rPr lang="ko-KR" altLang="en-US" dirty="0"/>
              <a:t> 이용한 </a:t>
            </a:r>
            <a:r>
              <a:rPr lang="ko-KR" altLang="en-US" dirty="0" err="1"/>
              <a:t>두번째</a:t>
            </a:r>
            <a:r>
              <a:rPr lang="ko-KR" altLang="en-US" dirty="0"/>
              <a:t> 이유는 </a:t>
            </a:r>
            <a:r>
              <a:rPr lang="ko-KR" altLang="en-US" dirty="0" err="1"/>
              <a:t>리스닝</a:t>
            </a:r>
            <a:r>
              <a:rPr lang="ko-KR" altLang="en-US" dirty="0"/>
              <a:t> 타이밍입니다</a:t>
            </a:r>
            <a:r>
              <a:rPr lang="en-US" altLang="ko-KR" dirty="0"/>
              <a:t>. </a:t>
            </a:r>
            <a:r>
              <a:rPr lang="ko-KR" altLang="en-US" dirty="0" err="1"/>
              <a:t>유니브플리의</a:t>
            </a:r>
            <a:r>
              <a:rPr lang="ko-KR" altLang="en-US" dirty="0"/>
              <a:t> 자동서비스는 서버가 구동되는 동시에</a:t>
            </a:r>
            <a:r>
              <a:rPr lang="ko-KR" altLang="en-US" baseline="0" dirty="0"/>
              <a:t> 실행이 되도록 설계되었습니다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어플리케이션 </a:t>
            </a:r>
            <a:r>
              <a:rPr lang="ko-KR" altLang="en-US" baseline="0" dirty="0" err="1"/>
              <a:t>컨텍스트는</a:t>
            </a:r>
            <a:r>
              <a:rPr lang="ko-KR" altLang="en-US" baseline="0" dirty="0"/>
              <a:t> 서버가 구동되는 동시에 생성되며 서버가 종료되는 동시에</a:t>
            </a:r>
            <a:endParaRPr lang="en-US" altLang="ko-KR" baseline="0" dirty="0"/>
          </a:p>
          <a:p>
            <a:r>
              <a:rPr lang="ko-KR" altLang="en-US" baseline="0" dirty="0"/>
              <a:t>소멸됩니다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따라서 어플리케이션 </a:t>
            </a:r>
            <a:r>
              <a:rPr lang="ko-KR" altLang="en-US" baseline="0" dirty="0" err="1"/>
              <a:t>리스너</a:t>
            </a:r>
            <a:r>
              <a:rPr lang="ko-KR" altLang="en-US" baseline="0" dirty="0"/>
              <a:t> 또한 어플리케이션 </a:t>
            </a:r>
            <a:r>
              <a:rPr lang="ko-KR" altLang="en-US" baseline="0" dirty="0" err="1"/>
              <a:t>컨텍스트가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초기화될때</a:t>
            </a:r>
            <a:r>
              <a:rPr lang="ko-KR" altLang="en-US" baseline="0" dirty="0"/>
              <a:t> 발생하는 이벤트인 </a:t>
            </a:r>
            <a:r>
              <a:rPr lang="ko-KR" altLang="en-US" baseline="0" dirty="0" err="1"/>
              <a:t>컨텍스트리프레시드이벤트를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리스닝</a:t>
            </a:r>
            <a:r>
              <a:rPr lang="ko-KR" altLang="en-US" baseline="0" dirty="0"/>
              <a:t> 할 수 있으며 </a:t>
            </a:r>
            <a:r>
              <a:rPr lang="ko-KR" altLang="en-US" baseline="0" dirty="0" err="1"/>
              <a:t>소멸될때</a:t>
            </a:r>
            <a:r>
              <a:rPr lang="ko-KR" altLang="en-US" baseline="0" dirty="0"/>
              <a:t> 발생하는 </a:t>
            </a:r>
            <a:r>
              <a:rPr lang="ko-KR" altLang="en-US" baseline="0" dirty="0" err="1"/>
              <a:t>컨텍스트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클로즈드이벤트와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디스페쳐서블릿을</a:t>
            </a:r>
            <a:r>
              <a:rPr lang="ko-KR" altLang="en-US" baseline="0" dirty="0"/>
              <a:t> 사용하는 요청 </a:t>
            </a:r>
            <a:r>
              <a:rPr lang="en-US" altLang="ko-KR" baseline="0" dirty="0"/>
              <a:t>http request </a:t>
            </a:r>
            <a:r>
              <a:rPr lang="ko-KR" altLang="en-US" baseline="0" dirty="0" err="1"/>
              <a:t>요청시</a:t>
            </a:r>
            <a:r>
              <a:rPr lang="ko-KR" altLang="en-US" baseline="0" dirty="0"/>
              <a:t> 발생하는 </a:t>
            </a:r>
            <a:r>
              <a:rPr lang="ko-KR" altLang="en-US" baseline="0" dirty="0" err="1"/>
              <a:t>리퀘스트</a:t>
            </a:r>
            <a:r>
              <a:rPr lang="ko-KR" altLang="en-US" baseline="0" dirty="0"/>
              <a:t> 핸들 이벤트를 </a:t>
            </a:r>
            <a:r>
              <a:rPr lang="ko-KR" altLang="en-US" baseline="0" dirty="0" err="1"/>
              <a:t>리스닝</a:t>
            </a:r>
            <a:r>
              <a:rPr lang="ko-KR" altLang="en-US" baseline="0" dirty="0"/>
              <a:t> 할 수 있습니다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571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서비스의 </a:t>
            </a:r>
            <a:r>
              <a:rPr lang="ko-KR" altLang="en-US" dirty="0" err="1"/>
              <a:t>로직은</a:t>
            </a:r>
            <a:r>
              <a:rPr lang="ko-KR" altLang="en-US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내부에 구현되어 있습니다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사용하는것이</a:t>
            </a:r>
            <a:r>
              <a:rPr lang="ko-KR" altLang="en-US" dirty="0"/>
              <a:t> </a:t>
            </a:r>
            <a:r>
              <a:rPr lang="ko-KR" altLang="en-US" dirty="0" err="1"/>
              <a:t>스케쥴쓰레드풀이그제큐터입니다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이그제큐터는</a:t>
            </a:r>
            <a:r>
              <a:rPr lang="ko-KR" altLang="en-US" dirty="0"/>
              <a:t> </a:t>
            </a:r>
            <a:r>
              <a:rPr lang="ko-KR" altLang="en-US" dirty="0" err="1"/>
              <a:t>스래드단위로실행하는</a:t>
            </a:r>
            <a:r>
              <a:rPr lang="ko-KR" altLang="en-US" dirty="0"/>
              <a:t> 클래스입니다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19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스케줄스레드풀이그제큐터는</a:t>
            </a:r>
            <a:r>
              <a:rPr lang="ko-KR" altLang="en-US" dirty="0"/>
              <a:t> 시간을 정해서 정해진 시간마다 </a:t>
            </a:r>
            <a:r>
              <a:rPr lang="ko-KR" altLang="en-US" dirty="0" err="1"/>
              <a:t>스래드를</a:t>
            </a:r>
            <a:r>
              <a:rPr lang="ko-KR" altLang="en-US" dirty="0"/>
              <a:t> 생성시킵니다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스레드풀이그제큐터</a:t>
            </a:r>
            <a:r>
              <a:rPr lang="ko-KR" altLang="en-US" dirty="0"/>
              <a:t> 내부의 </a:t>
            </a:r>
            <a:r>
              <a:rPr lang="ko-KR" altLang="en-US" dirty="0" err="1"/>
              <a:t>스케쥴엣픽스드레이트라는</a:t>
            </a:r>
            <a:r>
              <a:rPr lang="ko-KR" altLang="en-US" dirty="0"/>
              <a:t> </a:t>
            </a:r>
            <a:r>
              <a:rPr lang="ko-KR" altLang="en-US" dirty="0" err="1"/>
              <a:t>메서드에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러너블</a:t>
            </a:r>
            <a:r>
              <a:rPr lang="ko-KR" altLang="en-US" dirty="0"/>
              <a:t> 인터페이스를 구현</a:t>
            </a:r>
            <a:r>
              <a:rPr lang="ko-KR" altLang="en-US" baseline="0" dirty="0"/>
              <a:t> 한 후 그 내부에</a:t>
            </a:r>
            <a:r>
              <a:rPr lang="ko-KR" altLang="en-US" dirty="0"/>
              <a:t> </a:t>
            </a:r>
            <a:r>
              <a:rPr lang="ko-KR" altLang="en-US" dirty="0" err="1"/>
              <a:t>자동서비스로직을</a:t>
            </a:r>
            <a:r>
              <a:rPr lang="ko-KR" altLang="en-US" dirty="0"/>
              <a:t> 구현해 서비스를  구현했습니다</a:t>
            </a:r>
            <a:r>
              <a:rPr lang="en-US" altLang="ko-KR" dirty="0"/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737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/>
              <a:t>안녕하세요 시퀀스 다이어그램부터 발표를 맡은 김현용입니다</a:t>
            </a:r>
            <a:r>
              <a:rPr lang="en-US" altLang="ko-KR" sz="1300"/>
              <a:t>.</a:t>
            </a:r>
            <a:endParaRPr lang="ko-KR" altLang="ko-KR" sz="1300"/>
          </a:p>
          <a:p>
            <a:pPr latinLnBrk="1"/>
            <a:r>
              <a:rPr lang="ko-KR" altLang="ko-KR" sz="1300"/>
              <a:t>시퀀스 다이어그램은 저희 프로그램의 서비스 중 핵심 서비스인 프로젝트 신청</a:t>
            </a:r>
            <a:r>
              <a:rPr lang="en-US" altLang="ko-KR" sz="1300"/>
              <a:t>, </a:t>
            </a:r>
            <a:r>
              <a:rPr lang="ko-KR" altLang="ko-KR" sz="1300"/>
              <a:t>프로젝트 심사 서비스에 대하여 진행하겠습니다</a:t>
            </a:r>
            <a:r>
              <a:rPr lang="en-US" altLang="ko-KR" sz="1300"/>
              <a:t>.(</a:t>
            </a:r>
            <a:r>
              <a:rPr lang="ko-KR" altLang="en-US" sz="1300"/>
              <a:t>클릭</a:t>
            </a:r>
            <a:r>
              <a:rPr lang="en-US" altLang="ko-KR" sz="1300"/>
              <a:t>)</a:t>
            </a:r>
            <a:endParaRPr lang="ko-KR" altLang="ko-KR" sz="13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082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100"/>
              <a:t>(</a:t>
            </a:r>
            <a:r>
              <a:rPr lang="ko-KR" altLang="en-US" sz="1100"/>
              <a:t>클릭</a:t>
            </a:r>
            <a:r>
              <a:rPr lang="en-US" altLang="ko-KR" sz="1100"/>
              <a:t>)</a:t>
            </a:r>
            <a:r>
              <a:rPr lang="ko-KR" altLang="ko-KR" sz="1100"/>
              <a:t>먼저 사용자가 </a:t>
            </a:r>
            <a:r>
              <a:rPr lang="ko-KR" altLang="en-US" sz="1100"/>
              <a:t>프로젝트 정보를 입력하고</a:t>
            </a:r>
            <a:r>
              <a:rPr lang="en-US" altLang="ko-KR" sz="1100" smtClean="0"/>
              <a:t>, (</a:t>
            </a:r>
            <a:r>
              <a:rPr lang="ko-KR" altLang="en-US" sz="1100" smtClean="0"/>
              <a:t>클릭</a:t>
            </a:r>
            <a:r>
              <a:rPr lang="en-US" altLang="ko-KR" sz="1100" smtClean="0"/>
              <a:t>) </a:t>
            </a:r>
            <a:r>
              <a:rPr lang="ko-KR" altLang="en-US" sz="1100"/>
              <a:t>신청을 요청합니다</a:t>
            </a:r>
            <a:r>
              <a:rPr lang="en-US" altLang="ko-KR" sz="1100"/>
              <a:t>.</a:t>
            </a:r>
            <a:r>
              <a:rPr lang="ko-KR" altLang="ko-KR" sz="1100"/>
              <a:t> </a:t>
            </a:r>
          </a:p>
          <a:p>
            <a:pPr latinLnBrk="1"/>
            <a:r>
              <a:rPr lang="ko-KR" altLang="ko-KR" sz="1100"/>
              <a:t>이후 시스템은 예치금 결제를 요청하고</a:t>
            </a:r>
            <a:r>
              <a:rPr lang="en-US" altLang="ko-KR" sz="1100"/>
              <a:t>, </a:t>
            </a:r>
            <a:r>
              <a:rPr lang="ko-KR" altLang="ko-KR" sz="1100"/>
              <a:t>사용자가 결제를 완료하게 됩니다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endParaRPr lang="ko-KR" altLang="ko-KR" sz="1100"/>
          </a:p>
          <a:p>
            <a:pPr latinLnBrk="1"/>
            <a:r>
              <a:rPr lang="ko-KR" altLang="ko-KR" sz="1100"/>
              <a:t>결제에 성공하면</a:t>
            </a:r>
            <a:r>
              <a:rPr lang="en-US" altLang="ko-KR" sz="1100"/>
              <a:t>, </a:t>
            </a:r>
            <a:r>
              <a:rPr lang="ko-KR" altLang="ko-KR" sz="1100"/>
              <a:t>사용자가 입력한 정보를 토대로</a:t>
            </a:r>
            <a:r>
              <a:rPr lang="en-US" altLang="ko-KR" sz="1100"/>
              <a:t> ProjectRegisterBean</a:t>
            </a:r>
            <a:r>
              <a:rPr lang="ko-KR" altLang="ko-KR" sz="1100"/>
              <a:t>을 생성합니다</a:t>
            </a:r>
            <a:r>
              <a:rPr lang="en-US" altLang="ko-KR" sz="1100"/>
              <a:t>.</a:t>
            </a:r>
          </a:p>
          <a:p>
            <a:pPr latinLnBrk="1"/>
            <a:r>
              <a:rPr lang="ko-KR" altLang="en-US" sz="1100"/>
              <a:t>그리고 실제 필요한 업무를 처리하는 서비스 계층에게 이 객체를 넘겨주게 됩니다</a:t>
            </a:r>
            <a:r>
              <a:rPr lang="en-US" altLang="ko-KR" sz="1100"/>
              <a:t>.(</a:t>
            </a:r>
            <a:r>
              <a:rPr lang="ko-KR" altLang="en-US" sz="1100"/>
              <a:t>클릭</a:t>
            </a:r>
            <a:r>
              <a:rPr lang="en-US" altLang="ko-KR" sz="1100"/>
              <a:t>)</a:t>
            </a:r>
          </a:p>
          <a:p>
            <a:pPr latinLnBrk="1"/>
            <a:r>
              <a:rPr lang="ko-KR" altLang="ko-KR" sz="1100"/>
              <a:t>서비스 계층에서는 넘겨받은</a:t>
            </a:r>
            <a:r>
              <a:rPr lang="en-US" altLang="ko-KR" sz="1100"/>
              <a:t> Bean</a:t>
            </a:r>
            <a:r>
              <a:rPr lang="ko-KR" altLang="ko-KR" sz="1100"/>
              <a:t>객체에서 데이터들을</a:t>
            </a:r>
            <a:r>
              <a:rPr lang="en-US" altLang="ko-KR" sz="1100"/>
              <a:t> </a:t>
            </a:r>
            <a:r>
              <a:rPr lang="ko-KR" altLang="en-US" sz="1100"/>
              <a:t>얻어낸 </a:t>
            </a:r>
            <a:r>
              <a:rPr lang="ko-KR" altLang="ko-KR" sz="1100"/>
              <a:t>후</a:t>
            </a:r>
            <a:r>
              <a:rPr lang="en-US" altLang="ko-KR" sz="1100"/>
              <a:t>, VO </a:t>
            </a:r>
            <a:r>
              <a:rPr lang="ko-KR" altLang="ko-KR" sz="1100"/>
              <a:t>타입으로 변환시키게 되는데요</a:t>
            </a:r>
            <a:r>
              <a:rPr lang="en-US" altLang="ko-KR" sz="1100"/>
              <a:t>. </a:t>
            </a:r>
            <a:r>
              <a:rPr lang="ko-KR" altLang="ko-KR" sz="1100"/>
              <a:t>먼저 프로젝트 고유의 정보를 </a:t>
            </a:r>
            <a:r>
              <a:rPr lang="ko-KR" altLang="en-US" sz="1100" smtClean="0"/>
              <a:t>가지는</a:t>
            </a:r>
            <a:r>
              <a:rPr lang="en-US" altLang="ko-KR" sz="1100" smtClean="0"/>
              <a:t> </a:t>
            </a:r>
            <a:r>
              <a:rPr lang="en-US" altLang="ko-KR" sz="1100"/>
              <a:t>ProjectVO</a:t>
            </a:r>
            <a:r>
              <a:rPr lang="ko-KR" altLang="ko-KR" sz="1100"/>
              <a:t>를 생성하고</a:t>
            </a:r>
            <a:r>
              <a:rPr lang="en-US" altLang="ko-KR" sz="1100" smtClean="0"/>
              <a:t>,(</a:t>
            </a:r>
            <a:r>
              <a:rPr lang="ko-KR" altLang="en-US" sz="1100" smtClean="0"/>
              <a:t>클릭</a:t>
            </a:r>
            <a:r>
              <a:rPr lang="en-US" altLang="ko-KR" sz="1100" smtClean="0"/>
              <a:t>) </a:t>
            </a:r>
            <a:r>
              <a:rPr lang="en-US" altLang="ko-KR" sz="1100"/>
              <a:t>ProjectDAO </a:t>
            </a:r>
            <a:r>
              <a:rPr lang="ko-KR" altLang="ko-KR" sz="1100"/>
              <a:t>에게 데이터 </a:t>
            </a:r>
            <a:r>
              <a:rPr lang="ko-KR" altLang="en-US" sz="1100" smtClean="0"/>
              <a:t>저장</a:t>
            </a:r>
            <a:r>
              <a:rPr lang="ko-KR" altLang="ko-KR" sz="1100" smtClean="0"/>
              <a:t>을 </a:t>
            </a:r>
            <a:r>
              <a:rPr lang="ko-KR" altLang="ko-KR" sz="1100"/>
              <a:t>요청합니다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endParaRPr lang="ko-KR" altLang="ko-KR" sz="1100"/>
          </a:p>
          <a:p>
            <a:pPr latinLnBrk="1"/>
            <a:r>
              <a:rPr lang="ko-KR" altLang="ko-KR" sz="1100"/>
              <a:t>데이터 저장시</a:t>
            </a:r>
            <a:r>
              <a:rPr lang="en-US" altLang="ko-KR" sz="1100"/>
              <a:t>, </a:t>
            </a:r>
            <a:r>
              <a:rPr lang="ko-KR" altLang="ko-KR" sz="1100"/>
              <a:t>테이블의</a:t>
            </a:r>
            <a:r>
              <a:rPr lang="en-US" altLang="ko-KR" sz="1100"/>
              <a:t> key</a:t>
            </a:r>
            <a:r>
              <a:rPr lang="ko-KR" altLang="ko-KR" sz="1100"/>
              <a:t>인 프로젝트 번호의 경우 데이터베이스 상에서</a:t>
            </a:r>
            <a:r>
              <a:rPr lang="en-US" altLang="ko-KR" sz="1100"/>
              <a:t> auto_increment </a:t>
            </a:r>
            <a:r>
              <a:rPr lang="ko-KR" altLang="ko-KR" sz="1100"/>
              <a:t>로 할당되는데요</a:t>
            </a:r>
            <a:r>
              <a:rPr lang="en-US" altLang="ko-KR" sz="1100"/>
              <a:t>. </a:t>
            </a:r>
            <a:r>
              <a:rPr lang="ko-KR" altLang="ko-KR" sz="1100"/>
              <a:t>이 값은 이후 데이터 저장시 필요하기 때문에</a:t>
            </a:r>
            <a:r>
              <a:rPr lang="en-US" altLang="ko-KR" sz="1100"/>
              <a:t>,(</a:t>
            </a:r>
            <a:r>
              <a:rPr lang="ko-KR" altLang="ko-KR" sz="1100"/>
              <a:t>클릭</a:t>
            </a:r>
            <a:r>
              <a:rPr lang="en-US" altLang="ko-KR" sz="1100"/>
              <a:t>) </a:t>
            </a:r>
            <a:r>
              <a:rPr lang="ko-KR" altLang="ko-KR" sz="1100"/>
              <a:t>그 값을 데이터베이스로부터 리턴받아서 가져옵니다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endParaRPr lang="ko-KR" altLang="ko-KR" sz="1100"/>
          </a:p>
          <a:p>
            <a:pPr latinLnBrk="1"/>
            <a:r>
              <a:rPr lang="ko-KR" altLang="ko-KR" sz="1100"/>
              <a:t>다음은 프로젝트에 첨부된 파일을 저장합니다</a:t>
            </a:r>
            <a:r>
              <a:rPr lang="en-US" altLang="ko-KR" sz="1100"/>
              <a:t>.</a:t>
            </a:r>
            <a:endParaRPr lang="ko-KR" altLang="ko-KR" sz="1100"/>
          </a:p>
          <a:p>
            <a:pPr latinLnBrk="1"/>
            <a:r>
              <a:rPr lang="ko-KR" altLang="ko-KR" sz="1100"/>
              <a:t>첨부파일의 </a:t>
            </a:r>
            <a:r>
              <a:rPr lang="ko-KR" altLang="ko-KR" sz="1100" i="1"/>
              <a:t>경우</a:t>
            </a:r>
            <a:r>
              <a:rPr lang="en-US" altLang="ko-KR" sz="1100"/>
              <a:t>, </a:t>
            </a:r>
            <a:r>
              <a:rPr lang="ko-KR" altLang="ko-KR" sz="1100"/>
              <a:t>데이터베이스에 이진파일 타입</a:t>
            </a:r>
            <a:r>
              <a:rPr lang="en-US" altLang="ko-KR" sz="1100"/>
              <a:t>(BLOB)</a:t>
            </a:r>
            <a:r>
              <a:rPr lang="ko-KR" altLang="ko-KR" sz="1100"/>
              <a:t>으로 저장하지 않고 파일의 경로만을 저장하였는데요</a:t>
            </a:r>
            <a:r>
              <a:rPr lang="en-US" altLang="ko-KR" sz="1100"/>
              <a:t>. </a:t>
            </a:r>
            <a:r>
              <a:rPr lang="ko-KR" altLang="ko-KR" sz="1100"/>
              <a:t>그 이유는 속도와 그리고 분산처리 배포를 고려하였기 때문입니다</a:t>
            </a:r>
            <a:r>
              <a:rPr lang="en-US" altLang="ko-KR" sz="1100"/>
              <a:t>.(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endParaRPr lang="ko-KR" altLang="ko-KR" sz="1100"/>
          </a:p>
          <a:p>
            <a:pPr latinLnBrk="1"/>
            <a:r>
              <a:rPr lang="ko-KR" altLang="ko-KR" sz="1100"/>
              <a:t>이렇게</a:t>
            </a:r>
            <a:r>
              <a:rPr lang="en-US" altLang="ko-KR" sz="1100"/>
              <a:t> Bean </a:t>
            </a:r>
            <a:r>
              <a:rPr lang="ko-KR" altLang="ko-KR" sz="1100"/>
              <a:t>객체에서 얻어낸 첨부파일들의 파일경로를 이용해 데이터베이스에 저장할 수 있도록 하였습니다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endParaRPr lang="ko-KR" altLang="ko-KR" sz="1100"/>
          </a:p>
          <a:p>
            <a:pPr latinLnBrk="1"/>
            <a:r>
              <a:rPr lang="ko-KR" altLang="ko-KR" sz="1100"/>
              <a:t>그 다음은 프로젝트의 상태를 저장합니다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r>
              <a:rPr lang="ko-KR" altLang="ko-KR" sz="1100"/>
              <a:t>프로젝트 상태는 변경이 되는 값이기 때문에</a:t>
            </a:r>
            <a:r>
              <a:rPr lang="en-US" altLang="ko-KR" sz="1100"/>
              <a:t> project </a:t>
            </a:r>
            <a:r>
              <a:rPr lang="ko-KR" altLang="ko-KR" sz="1100"/>
              <a:t>테이블과 분리하였기 때문에</a:t>
            </a:r>
            <a:r>
              <a:rPr lang="en-US" altLang="ko-KR" sz="1100"/>
              <a:t>, </a:t>
            </a:r>
            <a:r>
              <a:rPr lang="ko-KR" altLang="ko-KR" sz="1100"/>
              <a:t>따로 저장을 하도록 하였습니다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endParaRPr lang="ko-KR" altLang="ko-KR" sz="1100"/>
          </a:p>
          <a:p>
            <a:pPr latinLnBrk="1"/>
            <a:r>
              <a:rPr lang="ko-KR" altLang="ko-KR" sz="1100"/>
              <a:t>그리고 프로젝트의 현재 후원상태를 저장합니다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r>
              <a:rPr lang="ko-KR" altLang="ko-KR" sz="1100"/>
              <a:t>물론 프로젝트 </a:t>
            </a:r>
            <a:r>
              <a:rPr lang="ko-KR" altLang="en-US" sz="1100"/>
              <a:t>심사가 완료되야 시작이 되기 때문에</a:t>
            </a:r>
            <a:r>
              <a:rPr lang="en-US" altLang="ko-KR" sz="1100"/>
              <a:t>,</a:t>
            </a:r>
            <a:r>
              <a:rPr lang="ko-KR" altLang="ko-KR" sz="1100"/>
              <a:t>등록이기 때문에</a:t>
            </a:r>
            <a:r>
              <a:rPr lang="en-US" altLang="ko-KR" sz="1100"/>
              <a:t>, </a:t>
            </a:r>
            <a:r>
              <a:rPr lang="ko-KR" altLang="ko-KR" sz="1100"/>
              <a:t>현재 후원 금액과 서포터 수를</a:t>
            </a:r>
            <a:r>
              <a:rPr lang="en-US" altLang="ko-KR" sz="1100"/>
              <a:t> 0</a:t>
            </a:r>
            <a:r>
              <a:rPr lang="ko-KR" altLang="ko-KR" sz="1100"/>
              <a:t>으로 하여 생성하여 주었습니다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endParaRPr lang="ko-KR" altLang="ko-KR" sz="1100"/>
          </a:p>
          <a:p>
            <a:pPr latinLnBrk="1"/>
            <a:r>
              <a:rPr lang="ko-KR" altLang="ko-KR" sz="1100"/>
              <a:t>다음은 리워드 정보를 저장합니다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r>
              <a:rPr lang="ko-KR" altLang="ko-KR" sz="1100"/>
              <a:t>서포터에게 제공되는 상품 정보를 저장하는데</a:t>
            </a:r>
            <a:r>
              <a:rPr lang="en-US" altLang="ko-KR" sz="1100"/>
              <a:t>, </a:t>
            </a:r>
            <a:r>
              <a:rPr lang="ko-KR" altLang="ko-KR" sz="1100"/>
              <a:t>프로젝트 정보를 저장할 때와 마찬가지로</a:t>
            </a:r>
            <a:r>
              <a:rPr lang="en-US" altLang="ko-KR" sz="1100"/>
              <a:t>(</a:t>
            </a:r>
            <a:r>
              <a:rPr lang="ko-KR" altLang="ko-KR" sz="1100"/>
              <a:t>클릭</a:t>
            </a:r>
            <a:r>
              <a:rPr lang="en-US" altLang="ko-KR" sz="1100"/>
              <a:t>), key</a:t>
            </a:r>
            <a:r>
              <a:rPr lang="ko-KR" altLang="ko-KR" sz="1100"/>
              <a:t>값이</a:t>
            </a:r>
            <a:r>
              <a:rPr lang="en-US" altLang="ko-KR" sz="1100"/>
              <a:t> auto_increment</a:t>
            </a:r>
            <a:r>
              <a:rPr lang="ko-KR" altLang="ko-KR" sz="1100"/>
              <a:t>로 생성이 되며</a:t>
            </a:r>
            <a:r>
              <a:rPr lang="en-US" altLang="ko-KR" sz="1100"/>
              <a:t>, </a:t>
            </a:r>
            <a:r>
              <a:rPr lang="ko-KR" altLang="ko-KR" sz="1100"/>
              <a:t>이</a:t>
            </a:r>
            <a:r>
              <a:rPr lang="en-US" altLang="ko-KR" sz="1100"/>
              <a:t> key</a:t>
            </a:r>
            <a:r>
              <a:rPr lang="ko-KR" altLang="ko-KR" sz="1100"/>
              <a:t>값이 이후 데이터 저장시 필요하기 때문에 리턴받아서 가져옵니다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endParaRPr lang="ko-KR" altLang="ko-KR" sz="1100"/>
          </a:p>
          <a:p>
            <a:pPr latinLnBrk="1"/>
            <a:r>
              <a:rPr lang="ko-KR" altLang="ko-KR" sz="1100"/>
              <a:t>마지막으로 리워드의 옵션들을 저장합니다</a:t>
            </a:r>
            <a:r>
              <a:rPr lang="en-US" altLang="ko-KR" sz="1100"/>
              <a:t>. (</a:t>
            </a:r>
            <a:r>
              <a:rPr lang="ko-KR" altLang="ko-KR" sz="1100"/>
              <a:t>클릭</a:t>
            </a:r>
            <a:r>
              <a:rPr lang="en-US" altLang="ko-KR" sz="1100"/>
              <a:t>)</a:t>
            </a:r>
            <a:r>
              <a:rPr lang="ko-KR" altLang="ko-KR" sz="1100"/>
              <a:t>앞서 리턴받은 리워드의</a:t>
            </a:r>
            <a:r>
              <a:rPr lang="en-US" altLang="ko-KR" sz="1100"/>
              <a:t> key</a:t>
            </a:r>
            <a:r>
              <a:rPr lang="ko-KR" altLang="ko-KR" sz="1100"/>
              <a:t>값을 포함하여</a:t>
            </a:r>
            <a:r>
              <a:rPr lang="en-US" altLang="ko-KR" sz="1100"/>
              <a:t> VO</a:t>
            </a:r>
            <a:r>
              <a:rPr lang="ko-KR" altLang="ko-KR" sz="1100"/>
              <a:t>를 생</a:t>
            </a:r>
          </a:p>
          <a:p>
            <a:pPr latinLnBrk="1"/>
            <a:r>
              <a:rPr lang="ko-KR" altLang="ko-KR" sz="1100"/>
              <a:t>성하며</a:t>
            </a:r>
            <a:r>
              <a:rPr lang="en-US" altLang="ko-KR" sz="1100"/>
              <a:t>, </a:t>
            </a:r>
            <a:r>
              <a:rPr lang="ko-KR" altLang="ko-KR" sz="1100"/>
              <a:t>또한 옵션은 한 리워드에 여러 개가 있을 수 있기 때문에</a:t>
            </a:r>
            <a:r>
              <a:rPr lang="en-US" altLang="ko-KR" sz="1100"/>
              <a:t> VO</a:t>
            </a:r>
            <a:r>
              <a:rPr lang="ko-KR" altLang="ko-KR" sz="1100"/>
              <a:t>를 옵션 개수만큼 생성을 하고 </a:t>
            </a:r>
          </a:p>
          <a:p>
            <a:pPr latinLnBrk="1"/>
            <a:r>
              <a:rPr lang="en-US" altLang="ko-KR" sz="1100"/>
              <a:t>List</a:t>
            </a:r>
            <a:r>
              <a:rPr lang="ko-KR" altLang="ko-KR" sz="1100"/>
              <a:t>타입으로 넘겨주게 됩니다</a:t>
            </a:r>
            <a:r>
              <a:rPr lang="en-US" altLang="ko-KR" sz="1100"/>
              <a:t>. </a:t>
            </a:r>
            <a:r>
              <a:rPr lang="ko-KR" altLang="ko-KR" sz="1100"/>
              <a:t>그리고</a:t>
            </a:r>
            <a:r>
              <a:rPr lang="en-US" altLang="ko-KR" sz="1100"/>
              <a:t> DAO</a:t>
            </a:r>
            <a:r>
              <a:rPr lang="ko-KR" altLang="ko-KR" sz="1100"/>
              <a:t>에게 데이터 저장을 요청하고 프로젝트 신청이 완료됩니다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F221-27A9-4C5C-B927-B9DB122E339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529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300"/>
              <a:t>다음은 프로젝트 심사 시퀀스 다이어그램입니다</a:t>
            </a:r>
            <a:r>
              <a:rPr lang="en-US" altLang="ko-KR" sz="1300"/>
              <a:t>. (</a:t>
            </a:r>
            <a:r>
              <a:rPr lang="ko-KR" altLang="ko-KR" sz="1300"/>
              <a:t>클릭</a:t>
            </a:r>
            <a:r>
              <a:rPr lang="en-US" altLang="ko-KR" sz="1300"/>
              <a:t>)</a:t>
            </a:r>
            <a:endParaRPr lang="ko-KR" altLang="ko-KR" sz="1300"/>
          </a:p>
          <a:p>
            <a:pPr latinLnBrk="1"/>
            <a:r>
              <a:rPr lang="ko-KR" altLang="ko-KR" sz="1300"/>
              <a:t>먼저 </a:t>
            </a:r>
            <a:r>
              <a:rPr lang="ko-KR" altLang="en-US" sz="1300"/>
              <a:t>시스템은 매 시간 단위로 심사 서비스를 요청합니다</a:t>
            </a:r>
            <a:r>
              <a:rPr lang="en-US" altLang="ko-KR" sz="1300"/>
              <a:t>. (</a:t>
            </a:r>
            <a:r>
              <a:rPr lang="ko-KR" altLang="ko-KR" sz="1300"/>
              <a:t>클릭</a:t>
            </a:r>
            <a:r>
              <a:rPr lang="en-US" altLang="ko-KR" sz="1300"/>
              <a:t>)</a:t>
            </a:r>
            <a:endParaRPr lang="ko-KR" altLang="ko-KR" sz="1300"/>
          </a:p>
          <a:p>
            <a:pPr latinLnBrk="1"/>
            <a:r>
              <a:rPr lang="ko-KR" altLang="en-US" sz="1300"/>
              <a:t>이 때</a:t>
            </a:r>
            <a:r>
              <a:rPr lang="en-US" altLang="ko-KR" sz="1300"/>
              <a:t>, </a:t>
            </a:r>
            <a:r>
              <a:rPr lang="ko-KR" altLang="ko-KR" sz="1300"/>
              <a:t>매월</a:t>
            </a:r>
            <a:r>
              <a:rPr lang="en-US" altLang="ko-KR" sz="1300"/>
              <a:t> 2</a:t>
            </a:r>
            <a:r>
              <a:rPr lang="ko-KR" altLang="ko-KR" sz="1300"/>
              <a:t>일 혹은</a:t>
            </a:r>
            <a:r>
              <a:rPr lang="en-US" altLang="ko-KR" sz="1300"/>
              <a:t> 17</a:t>
            </a:r>
            <a:r>
              <a:rPr lang="ko-KR" altLang="ko-KR" sz="1300"/>
              <a:t>일 오전</a:t>
            </a:r>
            <a:r>
              <a:rPr lang="en-US" altLang="ko-KR" sz="1300"/>
              <a:t> 2</a:t>
            </a:r>
            <a:r>
              <a:rPr lang="ko-KR" altLang="ko-KR" sz="1300"/>
              <a:t>시라는 조건이 만족되면</a:t>
            </a:r>
            <a:r>
              <a:rPr lang="en-US" altLang="ko-KR" sz="1300"/>
              <a:t> Judge Project </a:t>
            </a:r>
            <a:endParaRPr lang="ko-KR" altLang="ko-KR" sz="1300"/>
          </a:p>
          <a:p>
            <a:pPr latinLnBrk="1"/>
            <a:r>
              <a:rPr lang="en-US" altLang="ko-KR" sz="1300"/>
              <a:t>Service</a:t>
            </a:r>
            <a:r>
              <a:rPr lang="ko-KR" altLang="ko-KR" sz="1300"/>
              <a:t>를 호출하고</a:t>
            </a:r>
            <a:r>
              <a:rPr lang="en-US" altLang="ko-KR" sz="1300"/>
              <a:t>, </a:t>
            </a:r>
            <a:r>
              <a:rPr lang="ko-KR" altLang="ko-KR" sz="1300"/>
              <a:t>그러면 시스템은 프로젝트 상태를 읽어서</a:t>
            </a:r>
            <a:r>
              <a:rPr lang="en-US" altLang="ko-KR" sz="1300"/>
              <a:t>, </a:t>
            </a:r>
            <a:r>
              <a:rPr lang="ko-KR" altLang="ko-KR" sz="1300"/>
              <a:t>심사 대상인 프로젝트의 목록을 불러오</a:t>
            </a:r>
          </a:p>
          <a:p>
            <a:pPr latinLnBrk="1"/>
            <a:r>
              <a:rPr lang="ko-KR" altLang="ko-KR" sz="1300"/>
              <a:t>게 됩니다</a:t>
            </a:r>
            <a:r>
              <a:rPr lang="en-US" altLang="ko-KR" sz="1300"/>
              <a:t>. (</a:t>
            </a:r>
            <a:r>
              <a:rPr lang="ko-KR" altLang="ko-KR" sz="1300"/>
              <a:t>클릭</a:t>
            </a:r>
            <a:r>
              <a:rPr lang="en-US" altLang="ko-KR" sz="1300"/>
              <a:t>)</a:t>
            </a:r>
            <a:endParaRPr lang="ko-KR" altLang="ko-KR" sz="1300"/>
          </a:p>
          <a:p>
            <a:pPr latinLnBrk="1"/>
            <a:r>
              <a:rPr lang="ko-KR" altLang="ko-KR" sz="1300"/>
              <a:t>시스템은 앞서 설명드린 유사도 알고리즘을 기반으로 유사도 체크를 하게 되고</a:t>
            </a:r>
            <a:r>
              <a:rPr lang="en-US" altLang="ko-KR" sz="1300"/>
              <a:t>, </a:t>
            </a:r>
            <a:r>
              <a:rPr lang="ko-KR" altLang="ko-KR" sz="1300"/>
              <a:t>유사도 검사 결과가 </a:t>
            </a:r>
          </a:p>
          <a:p>
            <a:r>
              <a:rPr lang="en-US" altLang="ko-KR" sz="1300"/>
              <a:t>80</a:t>
            </a:r>
            <a:r>
              <a:rPr lang="ko-KR" altLang="ko-KR" sz="1300"/>
              <a:t>을 넘는 것이 없는 경우 프로젝트 상태를 심사 승인으로 수정하게 됩니다</a:t>
            </a:r>
            <a:r>
              <a:rPr lang="en-US" altLang="ko-KR" sz="1300"/>
              <a:t>. (</a:t>
            </a:r>
            <a:r>
              <a:rPr lang="ko-KR" altLang="ko-KR" sz="1300"/>
              <a:t>클릭</a:t>
            </a:r>
            <a:r>
              <a:rPr lang="en-US" altLang="ko-KR" sz="130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7AA8E-159B-4287-958A-03F0FC8C9B18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236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다음은 </a:t>
            </a:r>
            <a:r>
              <a:rPr lang="en-US" altLang="ko-KR" smtClean="0"/>
              <a:t>API Spec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API Spec</a:t>
            </a:r>
            <a:r>
              <a:rPr lang="ko-KR" altLang="en-US" smtClean="0"/>
              <a:t>은 앞서 말씀드린 시퀀스 다이어그램에서 프로젝트 신청 서비스에 대하여 어떤 식으로 구성되어있는지 설명드리겠습니다</a:t>
            </a:r>
            <a:r>
              <a:rPr lang="en-US" altLang="ko-KR" smtClean="0"/>
              <a:t>.</a:t>
            </a:r>
            <a:endParaRPr lang="ko-KR" altLang="en-US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6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먼저 전체 패키지</a:t>
            </a:r>
            <a:r>
              <a:rPr lang="en-US" altLang="ko-KR" smtClean="0"/>
              <a:t>, </a:t>
            </a:r>
            <a:r>
              <a:rPr lang="ko-KR" altLang="en-US" smtClean="0"/>
              <a:t>클래스를 보실 수 있는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4162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프로젝트 신청에서 쓰이는 프로젝트 컨트롤러를 보실 수 있습니다</a:t>
            </a:r>
            <a:r>
              <a:rPr lang="en-US" altLang="ko-KR" smtClean="0"/>
              <a:t>.(</a:t>
            </a:r>
            <a:r>
              <a:rPr lang="ko-KR" altLang="en-US" smtClean="0"/>
              <a:t>클릭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그리고 프로젝트 컨트롤러에 대한 설명이 적힌 화면과</a:t>
            </a:r>
            <a:r>
              <a:rPr lang="en-US" altLang="ko-KR" smtClean="0"/>
              <a:t>(</a:t>
            </a:r>
            <a:r>
              <a:rPr lang="ko-KR" altLang="en-US" smtClean="0"/>
              <a:t>클릭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신청시 사용되는 메소드들입니다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첫번째 메소드는 프로젝트</a:t>
            </a:r>
            <a:r>
              <a:rPr lang="ko-KR" altLang="en-US" baseline="0" smtClean="0"/>
              <a:t> 신청서를 작성한 후 요청할 때 사용되는 메소드이며</a:t>
            </a:r>
            <a:endParaRPr lang="en-US" altLang="ko-KR" baseline="0" smtClean="0"/>
          </a:p>
          <a:p>
            <a:r>
              <a:rPr lang="ko-KR" altLang="en-US" baseline="0" smtClean="0"/>
              <a:t>두번째 메소드는 프로젝트 신청서를 제공하기위한 메소드입니다</a:t>
            </a:r>
            <a:r>
              <a:rPr lang="en-US" altLang="ko-KR" baseline="0" smtClean="0"/>
              <a:t>.(</a:t>
            </a:r>
            <a:r>
              <a:rPr lang="ko-KR" altLang="en-US" baseline="0" smtClean="0"/>
              <a:t>클릭</a:t>
            </a:r>
            <a:r>
              <a:rPr lang="en-US" altLang="ko-KR" baseline="0" smtClean="0"/>
              <a:t>)</a:t>
            </a:r>
            <a:endParaRPr lang="en-US" altLang="ko-KR" smtClean="0"/>
          </a:p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76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말씀드렸듯이</a:t>
            </a:r>
            <a:r>
              <a:rPr lang="ko-KR" altLang="en-US" dirty="0"/>
              <a:t> 저희는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서비스를 제공한다고 말씀 드렸는데</a:t>
            </a:r>
            <a:r>
              <a:rPr lang="en-US" altLang="ko-KR" dirty="0"/>
              <a:t>, </a:t>
            </a:r>
            <a:r>
              <a:rPr lang="ko-KR" altLang="en-US" dirty="0"/>
              <a:t>생소한 단어라 잠시 설명 해 드리겠습니다</a:t>
            </a:r>
            <a:endParaRPr lang="en-US" altLang="ko-KR" dirty="0"/>
          </a:p>
          <a:p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서비스란 군중들이 모여 자금을 조달하고 잠금이 모여 프로젝트를 이룰 수 있도록 도와주는 서비스입니다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9195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다음은 서비스입니다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전체 서비스 계층에서 프로젝트 신청을 처리하는 </a:t>
            </a:r>
            <a:r>
              <a:rPr lang="en-US" altLang="ko-KR" smtClean="0"/>
              <a:t>ProjectService</a:t>
            </a:r>
            <a:r>
              <a:rPr lang="ko-KR" altLang="en-US" smtClean="0"/>
              <a:t>를 보실 수 있으며</a:t>
            </a:r>
            <a:r>
              <a:rPr lang="en-US" altLang="ko-KR" smtClean="0"/>
              <a:t>, (</a:t>
            </a:r>
            <a:r>
              <a:rPr lang="ko-KR" altLang="en-US" smtClean="0"/>
              <a:t>클릭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사용되는 메소드입니다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759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마지막으로 </a:t>
            </a:r>
            <a:r>
              <a:rPr lang="en-US" altLang="ko-KR" smtClean="0"/>
              <a:t>DAO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DAO</a:t>
            </a:r>
            <a:r>
              <a:rPr lang="ko-KR" altLang="en-US" smtClean="0"/>
              <a:t>의 경우 </a:t>
            </a:r>
            <a:r>
              <a:rPr lang="en-US" altLang="ko-KR" smtClean="0"/>
              <a:t>interface </a:t>
            </a:r>
            <a:r>
              <a:rPr lang="ko-KR" altLang="en-US" smtClean="0"/>
              <a:t>타입과</a:t>
            </a:r>
            <a:r>
              <a:rPr lang="en-US" altLang="ko-KR" smtClean="0"/>
              <a:t>, </a:t>
            </a:r>
            <a:r>
              <a:rPr lang="ko-KR" altLang="en-US" smtClean="0"/>
              <a:t>실제 구현</a:t>
            </a:r>
            <a:r>
              <a:rPr lang="ko-KR" altLang="en-US" baseline="0" smtClean="0"/>
              <a:t> 타입으로 나누어져있기 때문에 인터페이스로 설명드리겠습니다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우선 프로젝트 정보를 저장을 위한 </a:t>
            </a:r>
            <a:r>
              <a:rPr lang="en-US" altLang="ko-KR" baseline="0" smtClean="0"/>
              <a:t>ProjectDAO</a:t>
            </a:r>
            <a:r>
              <a:rPr lang="ko-KR" altLang="en-US" baseline="0" smtClean="0"/>
              <a:t>를 보실 수 있으며</a:t>
            </a:r>
            <a:r>
              <a:rPr lang="en-US" altLang="ko-KR" baseline="0" smtClean="0"/>
              <a:t>, (</a:t>
            </a:r>
            <a:r>
              <a:rPr lang="ko-KR" altLang="en-US" baseline="0" smtClean="0"/>
              <a:t>클릭</a:t>
            </a:r>
            <a:r>
              <a:rPr lang="en-US" altLang="ko-KR" baseline="0" smtClean="0"/>
              <a:t>)</a:t>
            </a:r>
          </a:p>
          <a:p>
            <a:r>
              <a:rPr lang="ko-KR" altLang="en-US" baseline="0" smtClean="0"/>
              <a:t>프로젝트 첨부 파일 정보를 저장을 위한 </a:t>
            </a:r>
            <a:r>
              <a:rPr lang="en-US" altLang="ko-KR" baseline="0" smtClean="0"/>
              <a:t>ProjectAttachDAO, (</a:t>
            </a:r>
            <a:r>
              <a:rPr lang="ko-KR" altLang="en-US" baseline="0" smtClean="0"/>
              <a:t>클릭</a:t>
            </a:r>
            <a:r>
              <a:rPr lang="en-US" altLang="ko-KR" baseline="0" smtClean="0"/>
              <a:t>)</a:t>
            </a:r>
          </a:p>
          <a:p>
            <a:r>
              <a:rPr lang="ko-KR" altLang="en-US" baseline="0" smtClean="0"/>
              <a:t>프로젝트 상태 정보 저장을 위한 </a:t>
            </a:r>
            <a:r>
              <a:rPr lang="en-US" altLang="ko-KR" baseline="0" smtClean="0"/>
              <a:t>ProjectStatusRelationDAO, (</a:t>
            </a:r>
            <a:r>
              <a:rPr lang="ko-KR" altLang="en-US" baseline="0" smtClean="0"/>
              <a:t>클릭</a:t>
            </a:r>
            <a:r>
              <a:rPr lang="en-US" altLang="ko-KR" baseline="0" smtClean="0"/>
              <a:t>)</a:t>
            </a:r>
          </a:p>
          <a:p>
            <a:r>
              <a:rPr lang="ko-KR" altLang="en-US" baseline="0" smtClean="0"/>
              <a:t>프로젝트 달성정보를 저장하는 </a:t>
            </a:r>
            <a:r>
              <a:rPr lang="en-US" altLang="ko-KR" baseline="0" smtClean="0"/>
              <a:t>ProjectTotalSupportDAO, (</a:t>
            </a:r>
            <a:r>
              <a:rPr lang="ko-KR" altLang="en-US" baseline="0" smtClean="0"/>
              <a:t>클릭</a:t>
            </a:r>
            <a:r>
              <a:rPr lang="en-US" altLang="ko-KR" baseline="0" smtClean="0"/>
              <a:t>)</a:t>
            </a:r>
          </a:p>
          <a:p>
            <a:r>
              <a:rPr lang="ko-KR" altLang="en-US" baseline="0" smtClean="0"/>
              <a:t>리워드 정보를 저장하는 </a:t>
            </a:r>
            <a:r>
              <a:rPr lang="en-US" altLang="ko-KR" baseline="0" smtClean="0"/>
              <a:t>RewardDAO, (</a:t>
            </a:r>
            <a:r>
              <a:rPr lang="ko-KR" altLang="en-US" baseline="0" smtClean="0"/>
              <a:t>클릭</a:t>
            </a:r>
            <a:r>
              <a:rPr lang="en-US" altLang="ko-KR" baseline="0" smtClean="0"/>
              <a:t>)</a:t>
            </a:r>
          </a:p>
          <a:p>
            <a:r>
              <a:rPr lang="ko-KR" altLang="en-US" baseline="0" smtClean="0"/>
              <a:t>리워드 옵션들의 정보를 저장하는 </a:t>
            </a:r>
            <a:r>
              <a:rPr lang="en-US" altLang="ko-KR" baseline="0" smtClean="0"/>
              <a:t>RewardOptionDAO</a:t>
            </a:r>
            <a:r>
              <a:rPr lang="ko-KR" altLang="en-US" baseline="0" smtClean="0"/>
              <a:t>와 메소드를 보실 수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이렇게 </a:t>
            </a:r>
            <a:r>
              <a:rPr lang="en-US" altLang="ko-KR" baseline="0" smtClean="0"/>
              <a:t>API </a:t>
            </a:r>
            <a:r>
              <a:rPr lang="ko-KR" altLang="en-US" baseline="0" smtClean="0"/>
              <a:t>문서 작성을 통해 저희 프로그램을 </a:t>
            </a:r>
            <a:r>
              <a:rPr lang="en-US" altLang="ko-KR" baseline="0" smtClean="0"/>
              <a:t>~~</a:t>
            </a:r>
            <a:r>
              <a:rPr lang="ko-KR" altLang="en-US" baseline="0" smtClean="0"/>
              <a:t>할 수 있게 하였습니다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이상으로 제 발표를 마치고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다음 발표자가 이어서 진행하겠습니다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FB05B-6323-40D1-B2C4-542FB9EFD86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7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24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6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1210592" y="164932"/>
            <a:ext cx="719392" cy="723225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8" name="다이아몬드 7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038943" y="388043"/>
            <a:ext cx="97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UNIV </a:t>
            </a:r>
            <a:r>
              <a:rPr lang="en-US" altLang="ko-KR" sz="12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FLEA</a:t>
            </a:r>
            <a:endParaRPr lang="ko-KR" altLang="en-US" sz="12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11375681" y="1004151"/>
            <a:ext cx="368555" cy="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51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동영상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4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4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11210592" y="164932"/>
            <a:ext cx="719392" cy="723225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12" name="다이아몬드 11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다이아몬드 12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1038943" y="388043"/>
            <a:ext cx="97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UNIV </a:t>
            </a:r>
            <a:r>
              <a:rPr lang="en-US" altLang="ko-KR" sz="12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FLEA</a:t>
            </a:r>
            <a:endParaRPr lang="ko-KR" altLang="en-US" sz="12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11375681" y="1004151"/>
            <a:ext cx="368555" cy="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6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11210592" y="164932"/>
            <a:ext cx="719392" cy="723225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6" name="다이아몬드 5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다이아몬드 6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11038943" y="388043"/>
            <a:ext cx="97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UNIV </a:t>
            </a:r>
            <a:r>
              <a:rPr lang="en-US" altLang="ko-KR" sz="12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FLEA</a:t>
            </a:r>
            <a:endParaRPr lang="ko-KR" altLang="en-US" sz="12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375681" y="1004151"/>
            <a:ext cx="368555" cy="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36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8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4A7F6-0A58-455D-AEEC-FF44AE59CC1A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2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9.em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10" Type="http://schemas.openxmlformats.org/officeDocument/2006/relationships/image" Target="../media/image83.png"/><Relationship Id="rId4" Type="http://schemas.openxmlformats.org/officeDocument/2006/relationships/image" Target="../media/image77.emf"/><Relationship Id="rId9" Type="http://schemas.openxmlformats.org/officeDocument/2006/relationships/image" Target="../media/image8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4721560" y="1544554"/>
            <a:ext cx="2748880" cy="2424749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13" name="다이아몬드 12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43675" y="6315255"/>
            <a:ext cx="13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team </a:t>
            </a:r>
            <a:r>
              <a:rPr lang="en-US" altLang="ko-KR" sz="1400" dirty="0" err="1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WhyNot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2894" y="2202931"/>
            <a:ext cx="4426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UNIV </a:t>
            </a:r>
            <a:r>
              <a:rPr lang="en-US" altLang="ko-KR" sz="66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FLEA</a:t>
            </a:r>
            <a:endParaRPr lang="ko-KR" altLang="en-US" sz="66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550567" y="4316086"/>
            <a:ext cx="1042737" cy="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22875" y="4979517"/>
            <a:ext cx="274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대학생을 위한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크라우드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펀딩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서비스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9232" y="5250890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&amp;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중고장터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서비스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2509" y="4396516"/>
            <a:ext cx="135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WHY </a:t>
            </a:r>
            <a:r>
              <a:rPr lang="en-US" altLang="ko-KR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NOT?</a:t>
            </a:r>
            <a:endParaRPr lang="ko-KR" altLang="en-US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0774684" y="4826466"/>
            <a:ext cx="1042737" cy="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760121" y="5056223"/>
            <a:ext cx="11785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임호근 김현용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김주영 윤현우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이승규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이혜린</a:t>
            </a:r>
            <a:endParaRPr lang="ko-KR" altLang="en-US" sz="14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02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80"/>
          <a:stretch/>
        </p:blipFill>
        <p:spPr>
          <a:xfrm>
            <a:off x="320962" y="1861705"/>
            <a:ext cx="2649475" cy="4113159"/>
          </a:xfrm>
          <a:prstGeom prst="rect">
            <a:avLst/>
          </a:prstGeom>
        </p:spPr>
      </p:pic>
      <p:pic>
        <p:nvPicPr>
          <p:cNvPr id="1026" name="Picture 2" descr="열정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r="18217"/>
          <a:stretch/>
        </p:blipFill>
        <p:spPr bwMode="auto">
          <a:xfrm>
            <a:off x="9108261" y="1869207"/>
            <a:ext cx="2646530" cy="41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2408" y="692353"/>
            <a:ext cx="1879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UNIV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FLEA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2" r="27972"/>
          <a:stretch/>
        </p:blipFill>
        <p:spPr>
          <a:xfrm>
            <a:off x="6224090" y="1868644"/>
            <a:ext cx="2649475" cy="4107671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6224088" y="4311597"/>
            <a:ext cx="2649475" cy="1661719"/>
          </a:xfrm>
          <a:prstGeom prst="rect">
            <a:avLst/>
          </a:prstGeom>
          <a:solidFill>
            <a:srgbClr val="1AB29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106789" y="4310047"/>
            <a:ext cx="2649475" cy="1661719"/>
          </a:xfrm>
          <a:prstGeom prst="rect">
            <a:avLst/>
          </a:prstGeom>
          <a:solidFill>
            <a:srgbClr val="1AB29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Freeform 6"/>
          <p:cNvSpPr>
            <a:spLocks/>
          </p:cNvSpPr>
          <p:nvPr/>
        </p:nvSpPr>
        <p:spPr bwMode="auto">
          <a:xfrm>
            <a:off x="10215200" y="4669323"/>
            <a:ext cx="432652" cy="475917"/>
          </a:xfrm>
          <a:custGeom>
            <a:avLst/>
            <a:gdLst>
              <a:gd name="T0" fmla="*/ 3581 w 3735"/>
              <a:gd name="T1" fmla="*/ 43 h 3790"/>
              <a:gd name="T2" fmla="*/ 3707 w 3735"/>
              <a:gd name="T3" fmla="*/ 200 h 3790"/>
              <a:gd name="T4" fmla="*/ 3729 w 3735"/>
              <a:gd name="T5" fmla="*/ 407 h 3790"/>
              <a:gd name="T6" fmla="*/ 3658 w 3735"/>
              <a:gd name="T7" fmla="*/ 607 h 3790"/>
              <a:gd name="T8" fmla="*/ 3477 w 3735"/>
              <a:gd name="T9" fmla="*/ 885 h 3790"/>
              <a:gd name="T10" fmla="*/ 3182 w 3735"/>
              <a:gd name="T11" fmla="*/ 1234 h 3790"/>
              <a:gd name="T12" fmla="*/ 3388 w 3735"/>
              <a:gd name="T13" fmla="*/ 3151 h 3790"/>
              <a:gd name="T14" fmla="*/ 3314 w 3735"/>
              <a:gd name="T15" fmla="*/ 3236 h 3790"/>
              <a:gd name="T16" fmla="*/ 3202 w 3735"/>
              <a:gd name="T17" fmla="*/ 3229 h 3790"/>
              <a:gd name="T18" fmla="*/ 3151 w 3735"/>
              <a:gd name="T19" fmla="*/ 3169 h 3790"/>
              <a:gd name="T20" fmla="*/ 3069 w 3735"/>
              <a:gd name="T21" fmla="*/ 3043 h 3790"/>
              <a:gd name="T22" fmla="*/ 2938 w 3735"/>
              <a:gd name="T23" fmla="*/ 2841 h 3790"/>
              <a:gd name="T24" fmla="*/ 2782 w 3735"/>
              <a:gd name="T25" fmla="*/ 2602 h 3790"/>
              <a:gd name="T26" fmla="*/ 2627 w 3735"/>
              <a:gd name="T27" fmla="*/ 2362 h 3790"/>
              <a:gd name="T28" fmla="*/ 2496 w 3735"/>
              <a:gd name="T29" fmla="*/ 2160 h 3790"/>
              <a:gd name="T30" fmla="*/ 2414 w 3735"/>
              <a:gd name="T31" fmla="*/ 2035 h 3790"/>
              <a:gd name="T32" fmla="*/ 2185 w 3735"/>
              <a:gd name="T33" fmla="*/ 2207 h 3790"/>
              <a:gd name="T34" fmla="*/ 1630 w 3735"/>
              <a:gd name="T35" fmla="*/ 2687 h 3790"/>
              <a:gd name="T36" fmla="*/ 1403 w 3735"/>
              <a:gd name="T37" fmla="*/ 3679 h 3790"/>
              <a:gd name="T38" fmla="*/ 1343 w 3735"/>
              <a:gd name="T39" fmla="*/ 3773 h 3790"/>
              <a:gd name="T40" fmla="*/ 1233 w 3735"/>
              <a:gd name="T41" fmla="*/ 3782 h 3790"/>
              <a:gd name="T42" fmla="*/ 1171 w 3735"/>
              <a:gd name="T43" fmla="*/ 3722 h 3790"/>
              <a:gd name="T44" fmla="*/ 1111 w 3735"/>
              <a:gd name="T45" fmla="*/ 3622 h 3790"/>
              <a:gd name="T46" fmla="*/ 1018 w 3735"/>
              <a:gd name="T47" fmla="*/ 3467 h 3790"/>
              <a:gd name="T48" fmla="*/ 928 w 3735"/>
              <a:gd name="T49" fmla="*/ 3318 h 3790"/>
              <a:gd name="T50" fmla="*/ 880 w 3735"/>
              <a:gd name="T51" fmla="*/ 3236 h 3790"/>
              <a:gd name="T52" fmla="*/ 838 w 3735"/>
              <a:gd name="T53" fmla="*/ 3256 h 3790"/>
              <a:gd name="T54" fmla="*/ 729 w 3735"/>
              <a:gd name="T55" fmla="*/ 3301 h 3790"/>
              <a:gd name="T56" fmla="*/ 643 w 3735"/>
              <a:gd name="T57" fmla="*/ 3325 h 3790"/>
              <a:gd name="T58" fmla="*/ 512 w 3735"/>
              <a:gd name="T59" fmla="*/ 3285 h 3790"/>
              <a:gd name="T60" fmla="*/ 457 w 3735"/>
              <a:gd name="T61" fmla="*/ 3144 h 3790"/>
              <a:gd name="T62" fmla="*/ 504 w 3735"/>
              <a:gd name="T63" fmla="*/ 2984 h 3790"/>
              <a:gd name="T64" fmla="*/ 36 w 3735"/>
              <a:gd name="T65" fmla="*/ 2582 h 3790"/>
              <a:gd name="T66" fmla="*/ 2 w 3735"/>
              <a:gd name="T67" fmla="*/ 2474 h 3790"/>
              <a:gd name="T68" fmla="*/ 64 w 3735"/>
              <a:gd name="T69" fmla="*/ 2383 h 3790"/>
              <a:gd name="T70" fmla="*/ 152 w 3735"/>
              <a:gd name="T71" fmla="*/ 2372 h 3790"/>
              <a:gd name="T72" fmla="*/ 292 w 3735"/>
              <a:gd name="T73" fmla="*/ 2391 h 3790"/>
              <a:gd name="T74" fmla="*/ 511 w 3735"/>
              <a:gd name="T75" fmla="*/ 2420 h 3790"/>
              <a:gd name="T76" fmla="*/ 720 w 3735"/>
              <a:gd name="T77" fmla="*/ 2448 h 3790"/>
              <a:gd name="T78" fmla="*/ 834 w 3735"/>
              <a:gd name="T79" fmla="*/ 2463 h 3790"/>
              <a:gd name="T80" fmla="*/ 1350 w 3735"/>
              <a:gd name="T81" fmla="*/ 1826 h 3790"/>
              <a:gd name="T82" fmla="*/ 555 w 3735"/>
              <a:gd name="T83" fmla="*/ 548 h 3790"/>
              <a:gd name="T84" fmla="*/ 548 w 3735"/>
              <a:gd name="T85" fmla="*/ 435 h 3790"/>
              <a:gd name="T86" fmla="*/ 632 w 3735"/>
              <a:gd name="T87" fmla="*/ 361 h 3790"/>
              <a:gd name="T88" fmla="*/ 715 w 3735"/>
              <a:gd name="T89" fmla="*/ 368 h 3790"/>
              <a:gd name="T90" fmla="*/ 886 w 3735"/>
              <a:gd name="T91" fmla="*/ 404 h 3790"/>
              <a:gd name="T92" fmla="*/ 1162 w 3735"/>
              <a:gd name="T93" fmla="*/ 464 h 3790"/>
              <a:gd name="T94" fmla="*/ 1491 w 3735"/>
              <a:gd name="T95" fmla="*/ 533 h 3790"/>
              <a:gd name="T96" fmla="*/ 1825 w 3735"/>
              <a:gd name="T97" fmla="*/ 606 h 3790"/>
              <a:gd name="T98" fmla="*/ 2115 w 3735"/>
              <a:gd name="T99" fmla="*/ 668 h 3790"/>
              <a:gd name="T100" fmla="*/ 2310 w 3735"/>
              <a:gd name="T101" fmla="*/ 710 h 3790"/>
              <a:gd name="T102" fmla="*/ 2384 w 3735"/>
              <a:gd name="T103" fmla="*/ 703 h 3790"/>
              <a:gd name="T104" fmla="*/ 2518 w 3735"/>
              <a:gd name="T105" fmla="*/ 569 h 3790"/>
              <a:gd name="T106" fmla="*/ 2707 w 3735"/>
              <a:gd name="T107" fmla="*/ 394 h 3790"/>
              <a:gd name="T108" fmla="*/ 2929 w 3735"/>
              <a:gd name="T109" fmla="*/ 215 h 3790"/>
              <a:gd name="T110" fmla="*/ 3163 w 3735"/>
              <a:gd name="T111" fmla="*/ 72 h 3790"/>
              <a:gd name="T112" fmla="*/ 3388 w 3735"/>
              <a:gd name="T113" fmla="*/ 1 h 37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35" h="3790">
                <a:moveTo>
                  <a:pt x="3429" y="0"/>
                </a:moveTo>
                <a:lnTo>
                  <a:pt x="3470" y="2"/>
                </a:lnTo>
                <a:lnTo>
                  <a:pt x="3508" y="10"/>
                </a:lnTo>
                <a:lnTo>
                  <a:pt x="3546" y="23"/>
                </a:lnTo>
                <a:lnTo>
                  <a:pt x="3581" y="43"/>
                </a:lnTo>
                <a:lnTo>
                  <a:pt x="3615" y="68"/>
                </a:lnTo>
                <a:lnTo>
                  <a:pt x="3645" y="100"/>
                </a:lnTo>
                <a:lnTo>
                  <a:pt x="3667" y="129"/>
                </a:lnTo>
                <a:lnTo>
                  <a:pt x="3688" y="162"/>
                </a:lnTo>
                <a:lnTo>
                  <a:pt x="3707" y="200"/>
                </a:lnTo>
                <a:lnTo>
                  <a:pt x="3722" y="240"/>
                </a:lnTo>
                <a:lnTo>
                  <a:pt x="3731" y="281"/>
                </a:lnTo>
                <a:lnTo>
                  <a:pt x="3735" y="323"/>
                </a:lnTo>
                <a:lnTo>
                  <a:pt x="3735" y="365"/>
                </a:lnTo>
                <a:lnTo>
                  <a:pt x="3729" y="407"/>
                </a:lnTo>
                <a:lnTo>
                  <a:pt x="3720" y="449"/>
                </a:lnTo>
                <a:lnTo>
                  <a:pt x="3708" y="491"/>
                </a:lnTo>
                <a:lnTo>
                  <a:pt x="3693" y="531"/>
                </a:lnTo>
                <a:lnTo>
                  <a:pt x="3675" y="570"/>
                </a:lnTo>
                <a:lnTo>
                  <a:pt x="3658" y="607"/>
                </a:lnTo>
                <a:lnTo>
                  <a:pt x="3631" y="658"/>
                </a:lnTo>
                <a:lnTo>
                  <a:pt x="3599" y="710"/>
                </a:lnTo>
                <a:lnTo>
                  <a:pt x="3563" y="765"/>
                </a:lnTo>
                <a:lnTo>
                  <a:pt x="3522" y="823"/>
                </a:lnTo>
                <a:lnTo>
                  <a:pt x="3477" y="885"/>
                </a:lnTo>
                <a:lnTo>
                  <a:pt x="3428" y="949"/>
                </a:lnTo>
                <a:lnTo>
                  <a:pt x="3373" y="1015"/>
                </a:lnTo>
                <a:lnTo>
                  <a:pt x="3314" y="1085"/>
                </a:lnTo>
                <a:lnTo>
                  <a:pt x="3250" y="1158"/>
                </a:lnTo>
                <a:lnTo>
                  <a:pt x="3182" y="1234"/>
                </a:lnTo>
                <a:lnTo>
                  <a:pt x="3109" y="1313"/>
                </a:lnTo>
                <a:lnTo>
                  <a:pt x="3030" y="1395"/>
                </a:lnTo>
                <a:lnTo>
                  <a:pt x="3387" y="3099"/>
                </a:lnTo>
                <a:lnTo>
                  <a:pt x="3390" y="3126"/>
                </a:lnTo>
                <a:lnTo>
                  <a:pt x="3388" y="3151"/>
                </a:lnTo>
                <a:lnTo>
                  <a:pt x="3380" y="3173"/>
                </a:lnTo>
                <a:lnTo>
                  <a:pt x="3368" y="3193"/>
                </a:lnTo>
                <a:lnTo>
                  <a:pt x="3353" y="3211"/>
                </a:lnTo>
                <a:lnTo>
                  <a:pt x="3334" y="3225"/>
                </a:lnTo>
                <a:lnTo>
                  <a:pt x="3314" y="3236"/>
                </a:lnTo>
                <a:lnTo>
                  <a:pt x="3292" y="3243"/>
                </a:lnTo>
                <a:lnTo>
                  <a:pt x="3269" y="3246"/>
                </a:lnTo>
                <a:lnTo>
                  <a:pt x="3246" y="3244"/>
                </a:lnTo>
                <a:lnTo>
                  <a:pt x="3224" y="3238"/>
                </a:lnTo>
                <a:lnTo>
                  <a:pt x="3202" y="3229"/>
                </a:lnTo>
                <a:lnTo>
                  <a:pt x="3183" y="3214"/>
                </a:lnTo>
                <a:lnTo>
                  <a:pt x="3166" y="3192"/>
                </a:lnTo>
                <a:lnTo>
                  <a:pt x="3165" y="3190"/>
                </a:lnTo>
                <a:lnTo>
                  <a:pt x="3159" y="3182"/>
                </a:lnTo>
                <a:lnTo>
                  <a:pt x="3151" y="3169"/>
                </a:lnTo>
                <a:lnTo>
                  <a:pt x="3140" y="3151"/>
                </a:lnTo>
                <a:lnTo>
                  <a:pt x="3126" y="3130"/>
                </a:lnTo>
                <a:lnTo>
                  <a:pt x="3109" y="3105"/>
                </a:lnTo>
                <a:lnTo>
                  <a:pt x="3090" y="3075"/>
                </a:lnTo>
                <a:lnTo>
                  <a:pt x="3069" y="3043"/>
                </a:lnTo>
                <a:lnTo>
                  <a:pt x="3045" y="3008"/>
                </a:lnTo>
                <a:lnTo>
                  <a:pt x="3021" y="2969"/>
                </a:lnTo>
                <a:lnTo>
                  <a:pt x="2995" y="2928"/>
                </a:lnTo>
                <a:lnTo>
                  <a:pt x="2967" y="2886"/>
                </a:lnTo>
                <a:lnTo>
                  <a:pt x="2938" y="2841"/>
                </a:lnTo>
                <a:lnTo>
                  <a:pt x="2908" y="2795"/>
                </a:lnTo>
                <a:lnTo>
                  <a:pt x="2877" y="2747"/>
                </a:lnTo>
                <a:lnTo>
                  <a:pt x="2846" y="2699"/>
                </a:lnTo>
                <a:lnTo>
                  <a:pt x="2814" y="2650"/>
                </a:lnTo>
                <a:lnTo>
                  <a:pt x="2782" y="2602"/>
                </a:lnTo>
                <a:lnTo>
                  <a:pt x="2750" y="2552"/>
                </a:lnTo>
                <a:lnTo>
                  <a:pt x="2718" y="2504"/>
                </a:lnTo>
                <a:lnTo>
                  <a:pt x="2687" y="2455"/>
                </a:lnTo>
                <a:lnTo>
                  <a:pt x="2656" y="2408"/>
                </a:lnTo>
                <a:lnTo>
                  <a:pt x="2627" y="2362"/>
                </a:lnTo>
                <a:lnTo>
                  <a:pt x="2598" y="2318"/>
                </a:lnTo>
                <a:lnTo>
                  <a:pt x="2570" y="2275"/>
                </a:lnTo>
                <a:lnTo>
                  <a:pt x="2543" y="2234"/>
                </a:lnTo>
                <a:lnTo>
                  <a:pt x="2518" y="2196"/>
                </a:lnTo>
                <a:lnTo>
                  <a:pt x="2496" y="2160"/>
                </a:lnTo>
                <a:lnTo>
                  <a:pt x="2475" y="2128"/>
                </a:lnTo>
                <a:lnTo>
                  <a:pt x="2455" y="2099"/>
                </a:lnTo>
                <a:lnTo>
                  <a:pt x="2439" y="2074"/>
                </a:lnTo>
                <a:lnTo>
                  <a:pt x="2425" y="2053"/>
                </a:lnTo>
                <a:lnTo>
                  <a:pt x="2414" y="2035"/>
                </a:lnTo>
                <a:lnTo>
                  <a:pt x="2406" y="2022"/>
                </a:lnTo>
                <a:lnTo>
                  <a:pt x="2400" y="2015"/>
                </a:lnTo>
                <a:lnTo>
                  <a:pt x="2399" y="2011"/>
                </a:lnTo>
                <a:lnTo>
                  <a:pt x="2294" y="2108"/>
                </a:lnTo>
                <a:lnTo>
                  <a:pt x="2185" y="2207"/>
                </a:lnTo>
                <a:lnTo>
                  <a:pt x="2075" y="2305"/>
                </a:lnTo>
                <a:lnTo>
                  <a:pt x="1964" y="2403"/>
                </a:lnTo>
                <a:lnTo>
                  <a:pt x="1852" y="2500"/>
                </a:lnTo>
                <a:lnTo>
                  <a:pt x="1741" y="2595"/>
                </a:lnTo>
                <a:lnTo>
                  <a:pt x="1630" y="2687"/>
                </a:lnTo>
                <a:lnTo>
                  <a:pt x="1521" y="2776"/>
                </a:lnTo>
                <a:lnTo>
                  <a:pt x="1414" y="2861"/>
                </a:lnTo>
                <a:lnTo>
                  <a:pt x="1310" y="2940"/>
                </a:lnTo>
                <a:lnTo>
                  <a:pt x="1402" y="3653"/>
                </a:lnTo>
                <a:lnTo>
                  <a:pt x="1403" y="3679"/>
                </a:lnTo>
                <a:lnTo>
                  <a:pt x="1399" y="3703"/>
                </a:lnTo>
                <a:lnTo>
                  <a:pt x="1389" y="3725"/>
                </a:lnTo>
                <a:lnTo>
                  <a:pt x="1377" y="3744"/>
                </a:lnTo>
                <a:lnTo>
                  <a:pt x="1361" y="3760"/>
                </a:lnTo>
                <a:lnTo>
                  <a:pt x="1343" y="3773"/>
                </a:lnTo>
                <a:lnTo>
                  <a:pt x="1322" y="3783"/>
                </a:lnTo>
                <a:lnTo>
                  <a:pt x="1299" y="3789"/>
                </a:lnTo>
                <a:lnTo>
                  <a:pt x="1277" y="3790"/>
                </a:lnTo>
                <a:lnTo>
                  <a:pt x="1254" y="3788"/>
                </a:lnTo>
                <a:lnTo>
                  <a:pt x="1233" y="3782"/>
                </a:lnTo>
                <a:lnTo>
                  <a:pt x="1212" y="3770"/>
                </a:lnTo>
                <a:lnTo>
                  <a:pt x="1193" y="3754"/>
                </a:lnTo>
                <a:lnTo>
                  <a:pt x="1178" y="3733"/>
                </a:lnTo>
                <a:lnTo>
                  <a:pt x="1177" y="3730"/>
                </a:lnTo>
                <a:lnTo>
                  <a:pt x="1171" y="3722"/>
                </a:lnTo>
                <a:lnTo>
                  <a:pt x="1164" y="3709"/>
                </a:lnTo>
                <a:lnTo>
                  <a:pt x="1153" y="3693"/>
                </a:lnTo>
                <a:lnTo>
                  <a:pt x="1142" y="3672"/>
                </a:lnTo>
                <a:lnTo>
                  <a:pt x="1128" y="3648"/>
                </a:lnTo>
                <a:lnTo>
                  <a:pt x="1111" y="3622"/>
                </a:lnTo>
                <a:lnTo>
                  <a:pt x="1094" y="3593"/>
                </a:lnTo>
                <a:lnTo>
                  <a:pt x="1076" y="3563"/>
                </a:lnTo>
                <a:lnTo>
                  <a:pt x="1056" y="3532"/>
                </a:lnTo>
                <a:lnTo>
                  <a:pt x="1038" y="3499"/>
                </a:lnTo>
                <a:lnTo>
                  <a:pt x="1018" y="3467"/>
                </a:lnTo>
                <a:lnTo>
                  <a:pt x="998" y="3434"/>
                </a:lnTo>
                <a:lnTo>
                  <a:pt x="979" y="3403"/>
                </a:lnTo>
                <a:lnTo>
                  <a:pt x="962" y="3372"/>
                </a:lnTo>
                <a:lnTo>
                  <a:pt x="944" y="3344"/>
                </a:lnTo>
                <a:lnTo>
                  <a:pt x="928" y="3318"/>
                </a:lnTo>
                <a:lnTo>
                  <a:pt x="914" y="3294"/>
                </a:lnTo>
                <a:lnTo>
                  <a:pt x="902" y="3274"/>
                </a:lnTo>
                <a:lnTo>
                  <a:pt x="892" y="3256"/>
                </a:lnTo>
                <a:lnTo>
                  <a:pt x="885" y="3244"/>
                </a:lnTo>
                <a:lnTo>
                  <a:pt x="880" y="3236"/>
                </a:lnTo>
                <a:lnTo>
                  <a:pt x="878" y="3234"/>
                </a:lnTo>
                <a:lnTo>
                  <a:pt x="875" y="3236"/>
                </a:lnTo>
                <a:lnTo>
                  <a:pt x="867" y="3241"/>
                </a:lnTo>
                <a:lnTo>
                  <a:pt x="854" y="3248"/>
                </a:lnTo>
                <a:lnTo>
                  <a:pt x="838" y="3256"/>
                </a:lnTo>
                <a:lnTo>
                  <a:pt x="818" y="3264"/>
                </a:lnTo>
                <a:lnTo>
                  <a:pt x="796" y="3274"/>
                </a:lnTo>
                <a:lnTo>
                  <a:pt x="774" y="3283"/>
                </a:lnTo>
                <a:lnTo>
                  <a:pt x="750" y="3293"/>
                </a:lnTo>
                <a:lnTo>
                  <a:pt x="729" y="3301"/>
                </a:lnTo>
                <a:lnTo>
                  <a:pt x="709" y="3308"/>
                </a:lnTo>
                <a:lnTo>
                  <a:pt x="692" y="3315"/>
                </a:lnTo>
                <a:lnTo>
                  <a:pt x="679" y="3319"/>
                </a:lnTo>
                <a:lnTo>
                  <a:pt x="671" y="3321"/>
                </a:lnTo>
                <a:lnTo>
                  <a:pt x="643" y="3325"/>
                </a:lnTo>
                <a:lnTo>
                  <a:pt x="613" y="3325"/>
                </a:lnTo>
                <a:lnTo>
                  <a:pt x="587" y="3321"/>
                </a:lnTo>
                <a:lnTo>
                  <a:pt x="560" y="3313"/>
                </a:lnTo>
                <a:lnTo>
                  <a:pt x="535" y="3301"/>
                </a:lnTo>
                <a:lnTo>
                  <a:pt x="512" y="3285"/>
                </a:lnTo>
                <a:lnTo>
                  <a:pt x="492" y="3262"/>
                </a:lnTo>
                <a:lnTo>
                  <a:pt x="474" y="3235"/>
                </a:lnTo>
                <a:lnTo>
                  <a:pt x="463" y="3205"/>
                </a:lnTo>
                <a:lnTo>
                  <a:pt x="457" y="3175"/>
                </a:lnTo>
                <a:lnTo>
                  <a:pt x="457" y="3144"/>
                </a:lnTo>
                <a:lnTo>
                  <a:pt x="460" y="3111"/>
                </a:lnTo>
                <a:lnTo>
                  <a:pt x="467" y="3079"/>
                </a:lnTo>
                <a:lnTo>
                  <a:pt x="478" y="3047"/>
                </a:lnTo>
                <a:lnTo>
                  <a:pt x="490" y="3015"/>
                </a:lnTo>
                <a:lnTo>
                  <a:pt x="504" y="2984"/>
                </a:lnTo>
                <a:lnTo>
                  <a:pt x="519" y="2954"/>
                </a:lnTo>
                <a:lnTo>
                  <a:pt x="533" y="2926"/>
                </a:lnTo>
                <a:lnTo>
                  <a:pt x="548" y="2900"/>
                </a:lnTo>
                <a:lnTo>
                  <a:pt x="57" y="2597"/>
                </a:lnTo>
                <a:lnTo>
                  <a:pt x="36" y="2582"/>
                </a:lnTo>
                <a:lnTo>
                  <a:pt x="20" y="2563"/>
                </a:lnTo>
                <a:lnTo>
                  <a:pt x="9" y="2543"/>
                </a:lnTo>
                <a:lnTo>
                  <a:pt x="2" y="2520"/>
                </a:lnTo>
                <a:lnTo>
                  <a:pt x="0" y="2498"/>
                </a:lnTo>
                <a:lnTo>
                  <a:pt x="2" y="2474"/>
                </a:lnTo>
                <a:lnTo>
                  <a:pt x="8" y="2453"/>
                </a:lnTo>
                <a:lnTo>
                  <a:pt x="17" y="2431"/>
                </a:lnTo>
                <a:lnTo>
                  <a:pt x="30" y="2412"/>
                </a:lnTo>
                <a:lnTo>
                  <a:pt x="45" y="2396"/>
                </a:lnTo>
                <a:lnTo>
                  <a:pt x="64" y="2383"/>
                </a:lnTo>
                <a:lnTo>
                  <a:pt x="86" y="2373"/>
                </a:lnTo>
                <a:lnTo>
                  <a:pt x="110" y="2369"/>
                </a:lnTo>
                <a:lnTo>
                  <a:pt x="135" y="2370"/>
                </a:lnTo>
                <a:lnTo>
                  <a:pt x="140" y="2371"/>
                </a:lnTo>
                <a:lnTo>
                  <a:pt x="152" y="2372"/>
                </a:lnTo>
                <a:lnTo>
                  <a:pt x="169" y="2375"/>
                </a:lnTo>
                <a:lnTo>
                  <a:pt x="193" y="2378"/>
                </a:lnTo>
                <a:lnTo>
                  <a:pt x="222" y="2382"/>
                </a:lnTo>
                <a:lnTo>
                  <a:pt x="255" y="2386"/>
                </a:lnTo>
                <a:lnTo>
                  <a:pt x="292" y="2391"/>
                </a:lnTo>
                <a:lnTo>
                  <a:pt x="333" y="2396"/>
                </a:lnTo>
                <a:lnTo>
                  <a:pt x="375" y="2402"/>
                </a:lnTo>
                <a:lnTo>
                  <a:pt x="419" y="2408"/>
                </a:lnTo>
                <a:lnTo>
                  <a:pt x="465" y="2414"/>
                </a:lnTo>
                <a:lnTo>
                  <a:pt x="511" y="2420"/>
                </a:lnTo>
                <a:lnTo>
                  <a:pt x="556" y="2425"/>
                </a:lnTo>
                <a:lnTo>
                  <a:pt x="601" y="2431"/>
                </a:lnTo>
                <a:lnTo>
                  <a:pt x="643" y="2437"/>
                </a:lnTo>
                <a:lnTo>
                  <a:pt x="684" y="2443"/>
                </a:lnTo>
                <a:lnTo>
                  <a:pt x="720" y="2448"/>
                </a:lnTo>
                <a:lnTo>
                  <a:pt x="754" y="2453"/>
                </a:lnTo>
                <a:lnTo>
                  <a:pt x="782" y="2456"/>
                </a:lnTo>
                <a:lnTo>
                  <a:pt x="806" y="2459"/>
                </a:lnTo>
                <a:lnTo>
                  <a:pt x="824" y="2461"/>
                </a:lnTo>
                <a:lnTo>
                  <a:pt x="834" y="2463"/>
                </a:lnTo>
                <a:lnTo>
                  <a:pt x="839" y="2463"/>
                </a:lnTo>
                <a:lnTo>
                  <a:pt x="899" y="2383"/>
                </a:lnTo>
                <a:lnTo>
                  <a:pt x="960" y="2304"/>
                </a:lnTo>
                <a:lnTo>
                  <a:pt x="1153" y="2062"/>
                </a:lnTo>
                <a:lnTo>
                  <a:pt x="1350" y="1826"/>
                </a:lnTo>
                <a:lnTo>
                  <a:pt x="1551" y="1591"/>
                </a:lnTo>
                <a:lnTo>
                  <a:pt x="1756" y="1360"/>
                </a:lnTo>
                <a:lnTo>
                  <a:pt x="590" y="584"/>
                </a:lnTo>
                <a:lnTo>
                  <a:pt x="570" y="566"/>
                </a:lnTo>
                <a:lnTo>
                  <a:pt x="555" y="548"/>
                </a:lnTo>
                <a:lnTo>
                  <a:pt x="544" y="526"/>
                </a:lnTo>
                <a:lnTo>
                  <a:pt x="539" y="504"/>
                </a:lnTo>
                <a:lnTo>
                  <a:pt x="537" y="480"/>
                </a:lnTo>
                <a:lnTo>
                  <a:pt x="541" y="456"/>
                </a:lnTo>
                <a:lnTo>
                  <a:pt x="548" y="435"/>
                </a:lnTo>
                <a:lnTo>
                  <a:pt x="558" y="414"/>
                </a:lnTo>
                <a:lnTo>
                  <a:pt x="572" y="396"/>
                </a:lnTo>
                <a:lnTo>
                  <a:pt x="590" y="381"/>
                </a:lnTo>
                <a:lnTo>
                  <a:pt x="610" y="368"/>
                </a:lnTo>
                <a:lnTo>
                  <a:pt x="632" y="361"/>
                </a:lnTo>
                <a:lnTo>
                  <a:pt x="657" y="358"/>
                </a:lnTo>
                <a:lnTo>
                  <a:pt x="682" y="361"/>
                </a:lnTo>
                <a:lnTo>
                  <a:pt x="687" y="362"/>
                </a:lnTo>
                <a:lnTo>
                  <a:pt x="698" y="364"/>
                </a:lnTo>
                <a:lnTo>
                  <a:pt x="715" y="368"/>
                </a:lnTo>
                <a:lnTo>
                  <a:pt x="738" y="372"/>
                </a:lnTo>
                <a:lnTo>
                  <a:pt x="768" y="378"/>
                </a:lnTo>
                <a:lnTo>
                  <a:pt x="802" y="387"/>
                </a:lnTo>
                <a:lnTo>
                  <a:pt x="841" y="395"/>
                </a:lnTo>
                <a:lnTo>
                  <a:pt x="886" y="404"/>
                </a:lnTo>
                <a:lnTo>
                  <a:pt x="934" y="415"/>
                </a:lnTo>
                <a:lnTo>
                  <a:pt x="986" y="426"/>
                </a:lnTo>
                <a:lnTo>
                  <a:pt x="1042" y="437"/>
                </a:lnTo>
                <a:lnTo>
                  <a:pt x="1101" y="451"/>
                </a:lnTo>
                <a:lnTo>
                  <a:pt x="1162" y="464"/>
                </a:lnTo>
                <a:lnTo>
                  <a:pt x="1225" y="477"/>
                </a:lnTo>
                <a:lnTo>
                  <a:pt x="1289" y="491"/>
                </a:lnTo>
                <a:lnTo>
                  <a:pt x="1356" y="505"/>
                </a:lnTo>
                <a:lnTo>
                  <a:pt x="1423" y="519"/>
                </a:lnTo>
                <a:lnTo>
                  <a:pt x="1491" y="533"/>
                </a:lnTo>
                <a:lnTo>
                  <a:pt x="1559" y="549"/>
                </a:lnTo>
                <a:lnTo>
                  <a:pt x="1627" y="563"/>
                </a:lnTo>
                <a:lnTo>
                  <a:pt x="1694" y="577"/>
                </a:lnTo>
                <a:lnTo>
                  <a:pt x="1761" y="591"/>
                </a:lnTo>
                <a:lnTo>
                  <a:pt x="1825" y="606"/>
                </a:lnTo>
                <a:lnTo>
                  <a:pt x="1888" y="620"/>
                </a:lnTo>
                <a:lnTo>
                  <a:pt x="1949" y="633"/>
                </a:lnTo>
                <a:lnTo>
                  <a:pt x="2008" y="645"/>
                </a:lnTo>
                <a:lnTo>
                  <a:pt x="2064" y="656"/>
                </a:lnTo>
                <a:lnTo>
                  <a:pt x="2115" y="668"/>
                </a:lnTo>
                <a:lnTo>
                  <a:pt x="2163" y="678"/>
                </a:lnTo>
                <a:lnTo>
                  <a:pt x="2207" y="687"/>
                </a:lnTo>
                <a:lnTo>
                  <a:pt x="2247" y="695"/>
                </a:lnTo>
                <a:lnTo>
                  <a:pt x="2281" y="704"/>
                </a:lnTo>
                <a:lnTo>
                  <a:pt x="2310" y="710"/>
                </a:lnTo>
                <a:lnTo>
                  <a:pt x="2334" y="714"/>
                </a:lnTo>
                <a:lnTo>
                  <a:pt x="2351" y="718"/>
                </a:lnTo>
                <a:lnTo>
                  <a:pt x="2362" y="720"/>
                </a:lnTo>
                <a:lnTo>
                  <a:pt x="2365" y="721"/>
                </a:lnTo>
                <a:lnTo>
                  <a:pt x="2384" y="703"/>
                </a:lnTo>
                <a:lnTo>
                  <a:pt x="2405" y="681"/>
                </a:lnTo>
                <a:lnTo>
                  <a:pt x="2430" y="658"/>
                </a:lnTo>
                <a:lnTo>
                  <a:pt x="2456" y="630"/>
                </a:lnTo>
                <a:lnTo>
                  <a:pt x="2486" y="601"/>
                </a:lnTo>
                <a:lnTo>
                  <a:pt x="2518" y="569"/>
                </a:lnTo>
                <a:lnTo>
                  <a:pt x="2552" y="537"/>
                </a:lnTo>
                <a:lnTo>
                  <a:pt x="2588" y="503"/>
                </a:lnTo>
                <a:lnTo>
                  <a:pt x="2626" y="467"/>
                </a:lnTo>
                <a:lnTo>
                  <a:pt x="2666" y="430"/>
                </a:lnTo>
                <a:lnTo>
                  <a:pt x="2707" y="394"/>
                </a:lnTo>
                <a:lnTo>
                  <a:pt x="2750" y="357"/>
                </a:lnTo>
                <a:lnTo>
                  <a:pt x="2793" y="320"/>
                </a:lnTo>
                <a:lnTo>
                  <a:pt x="2837" y="285"/>
                </a:lnTo>
                <a:lnTo>
                  <a:pt x="2883" y="249"/>
                </a:lnTo>
                <a:lnTo>
                  <a:pt x="2929" y="215"/>
                </a:lnTo>
                <a:lnTo>
                  <a:pt x="2975" y="182"/>
                </a:lnTo>
                <a:lnTo>
                  <a:pt x="3022" y="151"/>
                </a:lnTo>
                <a:lnTo>
                  <a:pt x="3069" y="122"/>
                </a:lnTo>
                <a:lnTo>
                  <a:pt x="3117" y="96"/>
                </a:lnTo>
                <a:lnTo>
                  <a:pt x="3163" y="72"/>
                </a:lnTo>
                <a:lnTo>
                  <a:pt x="3209" y="51"/>
                </a:lnTo>
                <a:lnTo>
                  <a:pt x="3255" y="33"/>
                </a:lnTo>
                <a:lnTo>
                  <a:pt x="3300" y="17"/>
                </a:lnTo>
                <a:lnTo>
                  <a:pt x="3345" y="8"/>
                </a:lnTo>
                <a:lnTo>
                  <a:pt x="3388" y="1"/>
                </a:lnTo>
                <a:lnTo>
                  <a:pt x="342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69"/>
          <p:cNvGrpSpPr>
            <a:grpSpLocks noChangeAspect="1"/>
          </p:cNvGrpSpPr>
          <p:nvPr/>
        </p:nvGrpSpPr>
        <p:grpSpPr bwMode="auto">
          <a:xfrm>
            <a:off x="7367715" y="4602230"/>
            <a:ext cx="362223" cy="538280"/>
            <a:chOff x="1781" y="1888"/>
            <a:chExt cx="609" cy="905"/>
          </a:xfrm>
          <a:solidFill>
            <a:schemeClr val="bg1"/>
          </a:solidFill>
        </p:grpSpPr>
        <p:sp>
          <p:nvSpPr>
            <p:cNvPr id="103" name="Freeform 171"/>
            <p:cNvSpPr>
              <a:spLocks noEditPoints="1"/>
            </p:cNvSpPr>
            <p:nvPr/>
          </p:nvSpPr>
          <p:spPr bwMode="auto">
            <a:xfrm>
              <a:off x="1781" y="1888"/>
              <a:ext cx="609" cy="905"/>
            </a:xfrm>
            <a:custGeom>
              <a:avLst/>
              <a:gdLst>
                <a:gd name="T0" fmla="*/ 717 w 2434"/>
                <a:gd name="T1" fmla="*/ 1444 h 3618"/>
                <a:gd name="T2" fmla="*/ 573 w 2434"/>
                <a:gd name="T3" fmla="*/ 1926 h 3618"/>
                <a:gd name="T4" fmla="*/ 302 w 2434"/>
                <a:gd name="T5" fmla="*/ 2495 h 3618"/>
                <a:gd name="T6" fmla="*/ 244 w 2434"/>
                <a:gd name="T7" fmla="*/ 2738 h 3618"/>
                <a:gd name="T8" fmla="*/ 249 w 2434"/>
                <a:gd name="T9" fmla="*/ 3061 h 3618"/>
                <a:gd name="T10" fmla="*/ 301 w 2434"/>
                <a:gd name="T11" fmla="*/ 3138 h 3618"/>
                <a:gd name="T12" fmla="*/ 378 w 2434"/>
                <a:gd name="T13" fmla="*/ 3224 h 3618"/>
                <a:gd name="T14" fmla="*/ 450 w 2434"/>
                <a:gd name="T15" fmla="*/ 3299 h 3618"/>
                <a:gd name="T16" fmla="*/ 491 w 2434"/>
                <a:gd name="T17" fmla="*/ 3339 h 3618"/>
                <a:gd name="T18" fmla="*/ 554 w 2434"/>
                <a:gd name="T19" fmla="*/ 3374 h 3618"/>
                <a:gd name="T20" fmla="*/ 1878 w 2434"/>
                <a:gd name="T21" fmla="*/ 3366 h 3618"/>
                <a:gd name="T22" fmla="*/ 1963 w 2434"/>
                <a:gd name="T23" fmla="*/ 3304 h 3618"/>
                <a:gd name="T24" fmla="*/ 2074 w 2434"/>
                <a:gd name="T25" fmla="*/ 3210 h 3618"/>
                <a:gd name="T26" fmla="*/ 2166 w 2434"/>
                <a:gd name="T27" fmla="*/ 3106 h 3618"/>
                <a:gd name="T28" fmla="*/ 2192 w 2434"/>
                <a:gd name="T29" fmla="*/ 2801 h 3618"/>
                <a:gd name="T30" fmla="*/ 2154 w 2434"/>
                <a:gd name="T31" fmla="*/ 2554 h 3618"/>
                <a:gd name="T32" fmla="*/ 1910 w 2434"/>
                <a:gd name="T33" fmla="*/ 2041 h 3618"/>
                <a:gd name="T34" fmla="*/ 1745 w 2434"/>
                <a:gd name="T35" fmla="*/ 1566 h 3618"/>
                <a:gd name="T36" fmla="*/ 1611 w 2434"/>
                <a:gd name="T37" fmla="*/ 668 h 3618"/>
                <a:gd name="T38" fmla="*/ 678 w 2434"/>
                <a:gd name="T39" fmla="*/ 251 h 3618"/>
                <a:gd name="T40" fmla="*/ 643 w 2434"/>
                <a:gd name="T41" fmla="*/ 314 h 3618"/>
                <a:gd name="T42" fmla="*/ 663 w 2434"/>
                <a:gd name="T43" fmla="*/ 404 h 3618"/>
                <a:gd name="T44" fmla="*/ 1719 w 2434"/>
                <a:gd name="T45" fmla="*/ 427 h 3618"/>
                <a:gd name="T46" fmla="*/ 1780 w 2434"/>
                <a:gd name="T47" fmla="*/ 391 h 3618"/>
                <a:gd name="T48" fmla="*/ 1788 w 2434"/>
                <a:gd name="T49" fmla="*/ 295 h 3618"/>
                <a:gd name="T50" fmla="*/ 1738 w 2434"/>
                <a:gd name="T51" fmla="*/ 244 h 3618"/>
                <a:gd name="T52" fmla="*/ 1719 w 2434"/>
                <a:gd name="T53" fmla="*/ 0 h 3618"/>
                <a:gd name="T54" fmla="*/ 1889 w 2434"/>
                <a:gd name="T55" fmla="*/ 51 h 3618"/>
                <a:gd name="T56" fmla="*/ 2004 w 2434"/>
                <a:gd name="T57" fmla="*/ 182 h 3618"/>
                <a:gd name="T58" fmla="*/ 2033 w 2434"/>
                <a:gd name="T59" fmla="*/ 354 h 3618"/>
                <a:gd name="T60" fmla="*/ 1982 w 2434"/>
                <a:gd name="T61" fmla="*/ 525 h 3618"/>
                <a:gd name="T62" fmla="*/ 1851 w 2434"/>
                <a:gd name="T63" fmla="*/ 639 h 3618"/>
                <a:gd name="T64" fmla="*/ 1992 w 2434"/>
                <a:gd name="T65" fmla="*/ 1555 h 3618"/>
                <a:gd name="T66" fmla="*/ 2181 w 2434"/>
                <a:gd name="T67" fmla="*/ 2048 h 3618"/>
                <a:gd name="T68" fmla="*/ 2406 w 2434"/>
                <a:gd name="T69" fmla="*/ 2559 h 3618"/>
                <a:gd name="T70" fmla="*/ 2434 w 2434"/>
                <a:gd name="T71" fmla="*/ 3032 h 3618"/>
                <a:gd name="T72" fmla="*/ 2396 w 2434"/>
                <a:gd name="T73" fmla="*/ 3230 h 3618"/>
                <a:gd name="T74" fmla="*/ 2287 w 2434"/>
                <a:gd name="T75" fmla="*/ 3399 h 3618"/>
                <a:gd name="T76" fmla="*/ 2084 w 2434"/>
                <a:gd name="T77" fmla="*/ 3581 h 3618"/>
                <a:gd name="T78" fmla="*/ 1926 w 2434"/>
                <a:gd name="T79" fmla="*/ 3618 h 3618"/>
                <a:gd name="T80" fmla="*/ 386 w 2434"/>
                <a:gd name="T81" fmla="*/ 3596 h 3618"/>
                <a:gd name="T82" fmla="*/ 250 w 2434"/>
                <a:gd name="T83" fmla="*/ 3507 h 3618"/>
                <a:gd name="T84" fmla="*/ 58 w 2434"/>
                <a:gd name="T85" fmla="*/ 3275 h 3618"/>
                <a:gd name="T86" fmla="*/ 2 w 2434"/>
                <a:gd name="T87" fmla="*/ 3083 h 3618"/>
                <a:gd name="T88" fmla="*/ 12 w 2434"/>
                <a:gd name="T89" fmla="*/ 2639 h 3618"/>
                <a:gd name="T90" fmla="*/ 111 w 2434"/>
                <a:gd name="T91" fmla="*/ 2329 h 3618"/>
                <a:gd name="T92" fmla="*/ 403 w 2434"/>
                <a:gd name="T93" fmla="*/ 1682 h 3618"/>
                <a:gd name="T94" fmla="*/ 518 w 2434"/>
                <a:gd name="T95" fmla="*/ 1166 h 3618"/>
                <a:gd name="T96" fmla="*/ 478 w 2434"/>
                <a:gd name="T97" fmla="*/ 560 h 3618"/>
                <a:gd name="T98" fmla="*/ 404 w 2434"/>
                <a:gd name="T99" fmla="*/ 400 h 3618"/>
                <a:gd name="T100" fmla="*/ 414 w 2434"/>
                <a:gd name="T101" fmla="*/ 223 h 3618"/>
                <a:gd name="T102" fmla="*/ 509 w 2434"/>
                <a:gd name="T103" fmla="*/ 77 h 3618"/>
                <a:gd name="T104" fmla="*/ 669 w 2434"/>
                <a:gd name="T105" fmla="*/ 3 h 3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34" h="3618">
                  <a:moveTo>
                    <a:pt x="823" y="668"/>
                  </a:moveTo>
                  <a:lnTo>
                    <a:pt x="759" y="1196"/>
                  </a:lnTo>
                  <a:lnTo>
                    <a:pt x="740" y="1320"/>
                  </a:lnTo>
                  <a:lnTo>
                    <a:pt x="717" y="1444"/>
                  </a:lnTo>
                  <a:lnTo>
                    <a:pt x="688" y="1566"/>
                  </a:lnTo>
                  <a:lnTo>
                    <a:pt x="655" y="1688"/>
                  </a:lnTo>
                  <a:lnTo>
                    <a:pt x="617" y="1807"/>
                  </a:lnTo>
                  <a:lnTo>
                    <a:pt x="573" y="1926"/>
                  </a:lnTo>
                  <a:lnTo>
                    <a:pt x="523" y="2041"/>
                  </a:lnTo>
                  <a:lnTo>
                    <a:pt x="469" y="2156"/>
                  </a:lnTo>
                  <a:lnTo>
                    <a:pt x="327" y="2438"/>
                  </a:lnTo>
                  <a:lnTo>
                    <a:pt x="302" y="2495"/>
                  </a:lnTo>
                  <a:lnTo>
                    <a:pt x="281" y="2554"/>
                  </a:lnTo>
                  <a:lnTo>
                    <a:pt x="263" y="2614"/>
                  </a:lnTo>
                  <a:lnTo>
                    <a:pt x="251" y="2677"/>
                  </a:lnTo>
                  <a:lnTo>
                    <a:pt x="244" y="2738"/>
                  </a:lnTo>
                  <a:lnTo>
                    <a:pt x="241" y="2801"/>
                  </a:lnTo>
                  <a:lnTo>
                    <a:pt x="241" y="3032"/>
                  </a:lnTo>
                  <a:lnTo>
                    <a:pt x="243" y="3045"/>
                  </a:lnTo>
                  <a:lnTo>
                    <a:pt x="249" y="3061"/>
                  </a:lnTo>
                  <a:lnTo>
                    <a:pt x="259" y="3078"/>
                  </a:lnTo>
                  <a:lnTo>
                    <a:pt x="271" y="3097"/>
                  </a:lnTo>
                  <a:lnTo>
                    <a:pt x="285" y="3117"/>
                  </a:lnTo>
                  <a:lnTo>
                    <a:pt x="301" y="3138"/>
                  </a:lnTo>
                  <a:lnTo>
                    <a:pt x="319" y="3160"/>
                  </a:lnTo>
                  <a:lnTo>
                    <a:pt x="338" y="3182"/>
                  </a:lnTo>
                  <a:lnTo>
                    <a:pt x="358" y="3204"/>
                  </a:lnTo>
                  <a:lnTo>
                    <a:pt x="378" y="3224"/>
                  </a:lnTo>
                  <a:lnTo>
                    <a:pt x="397" y="3245"/>
                  </a:lnTo>
                  <a:lnTo>
                    <a:pt x="416" y="3265"/>
                  </a:lnTo>
                  <a:lnTo>
                    <a:pt x="434" y="3283"/>
                  </a:lnTo>
                  <a:lnTo>
                    <a:pt x="450" y="3299"/>
                  </a:lnTo>
                  <a:lnTo>
                    <a:pt x="465" y="3314"/>
                  </a:lnTo>
                  <a:lnTo>
                    <a:pt x="477" y="3325"/>
                  </a:lnTo>
                  <a:lnTo>
                    <a:pt x="486" y="3333"/>
                  </a:lnTo>
                  <a:lnTo>
                    <a:pt x="491" y="3339"/>
                  </a:lnTo>
                  <a:lnTo>
                    <a:pt x="493" y="3341"/>
                  </a:lnTo>
                  <a:lnTo>
                    <a:pt x="511" y="3355"/>
                  </a:lnTo>
                  <a:lnTo>
                    <a:pt x="532" y="3366"/>
                  </a:lnTo>
                  <a:lnTo>
                    <a:pt x="554" y="3374"/>
                  </a:lnTo>
                  <a:lnTo>
                    <a:pt x="577" y="3376"/>
                  </a:lnTo>
                  <a:lnTo>
                    <a:pt x="1833" y="3376"/>
                  </a:lnTo>
                  <a:lnTo>
                    <a:pt x="1856" y="3374"/>
                  </a:lnTo>
                  <a:lnTo>
                    <a:pt x="1878" y="3366"/>
                  </a:lnTo>
                  <a:lnTo>
                    <a:pt x="1898" y="3354"/>
                  </a:lnTo>
                  <a:lnTo>
                    <a:pt x="1917" y="3341"/>
                  </a:lnTo>
                  <a:lnTo>
                    <a:pt x="1939" y="3323"/>
                  </a:lnTo>
                  <a:lnTo>
                    <a:pt x="1963" y="3304"/>
                  </a:lnTo>
                  <a:lnTo>
                    <a:pt x="1990" y="3282"/>
                  </a:lnTo>
                  <a:lnTo>
                    <a:pt x="2018" y="3260"/>
                  </a:lnTo>
                  <a:lnTo>
                    <a:pt x="2046" y="3235"/>
                  </a:lnTo>
                  <a:lnTo>
                    <a:pt x="2074" y="3210"/>
                  </a:lnTo>
                  <a:lnTo>
                    <a:pt x="2101" y="3185"/>
                  </a:lnTo>
                  <a:lnTo>
                    <a:pt x="2125" y="3159"/>
                  </a:lnTo>
                  <a:lnTo>
                    <a:pt x="2147" y="3132"/>
                  </a:lnTo>
                  <a:lnTo>
                    <a:pt x="2166" y="3106"/>
                  </a:lnTo>
                  <a:lnTo>
                    <a:pt x="2180" y="3080"/>
                  </a:lnTo>
                  <a:lnTo>
                    <a:pt x="2189" y="3056"/>
                  </a:lnTo>
                  <a:lnTo>
                    <a:pt x="2192" y="3032"/>
                  </a:lnTo>
                  <a:lnTo>
                    <a:pt x="2192" y="2801"/>
                  </a:lnTo>
                  <a:lnTo>
                    <a:pt x="2190" y="2738"/>
                  </a:lnTo>
                  <a:lnTo>
                    <a:pt x="2182" y="2677"/>
                  </a:lnTo>
                  <a:lnTo>
                    <a:pt x="2170" y="2614"/>
                  </a:lnTo>
                  <a:lnTo>
                    <a:pt x="2154" y="2554"/>
                  </a:lnTo>
                  <a:lnTo>
                    <a:pt x="2132" y="2495"/>
                  </a:lnTo>
                  <a:lnTo>
                    <a:pt x="2106" y="2438"/>
                  </a:lnTo>
                  <a:lnTo>
                    <a:pt x="1964" y="2156"/>
                  </a:lnTo>
                  <a:lnTo>
                    <a:pt x="1910" y="2041"/>
                  </a:lnTo>
                  <a:lnTo>
                    <a:pt x="1862" y="1926"/>
                  </a:lnTo>
                  <a:lnTo>
                    <a:pt x="1818" y="1807"/>
                  </a:lnTo>
                  <a:lnTo>
                    <a:pt x="1778" y="1688"/>
                  </a:lnTo>
                  <a:lnTo>
                    <a:pt x="1745" y="1566"/>
                  </a:lnTo>
                  <a:lnTo>
                    <a:pt x="1717" y="1444"/>
                  </a:lnTo>
                  <a:lnTo>
                    <a:pt x="1693" y="1320"/>
                  </a:lnTo>
                  <a:lnTo>
                    <a:pt x="1676" y="1196"/>
                  </a:lnTo>
                  <a:lnTo>
                    <a:pt x="1611" y="668"/>
                  </a:lnTo>
                  <a:lnTo>
                    <a:pt x="823" y="668"/>
                  </a:lnTo>
                  <a:close/>
                  <a:moveTo>
                    <a:pt x="716" y="241"/>
                  </a:moveTo>
                  <a:lnTo>
                    <a:pt x="696" y="244"/>
                  </a:lnTo>
                  <a:lnTo>
                    <a:pt x="678" y="251"/>
                  </a:lnTo>
                  <a:lnTo>
                    <a:pt x="664" y="263"/>
                  </a:lnTo>
                  <a:lnTo>
                    <a:pt x="653" y="277"/>
                  </a:lnTo>
                  <a:lnTo>
                    <a:pt x="645" y="295"/>
                  </a:lnTo>
                  <a:lnTo>
                    <a:pt x="643" y="314"/>
                  </a:lnTo>
                  <a:lnTo>
                    <a:pt x="643" y="354"/>
                  </a:lnTo>
                  <a:lnTo>
                    <a:pt x="645" y="373"/>
                  </a:lnTo>
                  <a:lnTo>
                    <a:pt x="652" y="389"/>
                  </a:lnTo>
                  <a:lnTo>
                    <a:pt x="663" y="404"/>
                  </a:lnTo>
                  <a:lnTo>
                    <a:pt x="677" y="415"/>
                  </a:lnTo>
                  <a:lnTo>
                    <a:pt x="694" y="422"/>
                  </a:lnTo>
                  <a:lnTo>
                    <a:pt x="712" y="426"/>
                  </a:lnTo>
                  <a:lnTo>
                    <a:pt x="1719" y="427"/>
                  </a:lnTo>
                  <a:lnTo>
                    <a:pt x="1738" y="423"/>
                  </a:lnTo>
                  <a:lnTo>
                    <a:pt x="1755" y="417"/>
                  </a:lnTo>
                  <a:lnTo>
                    <a:pt x="1769" y="405"/>
                  </a:lnTo>
                  <a:lnTo>
                    <a:pt x="1780" y="391"/>
                  </a:lnTo>
                  <a:lnTo>
                    <a:pt x="1788" y="373"/>
                  </a:lnTo>
                  <a:lnTo>
                    <a:pt x="1790" y="354"/>
                  </a:lnTo>
                  <a:lnTo>
                    <a:pt x="1790" y="314"/>
                  </a:lnTo>
                  <a:lnTo>
                    <a:pt x="1788" y="295"/>
                  </a:lnTo>
                  <a:lnTo>
                    <a:pt x="1780" y="277"/>
                  </a:lnTo>
                  <a:lnTo>
                    <a:pt x="1769" y="263"/>
                  </a:lnTo>
                  <a:lnTo>
                    <a:pt x="1755" y="251"/>
                  </a:lnTo>
                  <a:lnTo>
                    <a:pt x="1738" y="244"/>
                  </a:lnTo>
                  <a:lnTo>
                    <a:pt x="1719" y="241"/>
                  </a:lnTo>
                  <a:lnTo>
                    <a:pt x="716" y="241"/>
                  </a:lnTo>
                  <a:close/>
                  <a:moveTo>
                    <a:pt x="716" y="0"/>
                  </a:moveTo>
                  <a:lnTo>
                    <a:pt x="1719" y="0"/>
                  </a:lnTo>
                  <a:lnTo>
                    <a:pt x="1765" y="3"/>
                  </a:lnTo>
                  <a:lnTo>
                    <a:pt x="1809" y="13"/>
                  </a:lnTo>
                  <a:lnTo>
                    <a:pt x="1851" y="29"/>
                  </a:lnTo>
                  <a:lnTo>
                    <a:pt x="1889" y="51"/>
                  </a:lnTo>
                  <a:lnTo>
                    <a:pt x="1925" y="77"/>
                  </a:lnTo>
                  <a:lnTo>
                    <a:pt x="1956" y="108"/>
                  </a:lnTo>
                  <a:lnTo>
                    <a:pt x="1982" y="143"/>
                  </a:lnTo>
                  <a:lnTo>
                    <a:pt x="2004" y="182"/>
                  </a:lnTo>
                  <a:lnTo>
                    <a:pt x="2019" y="223"/>
                  </a:lnTo>
                  <a:lnTo>
                    <a:pt x="2029" y="267"/>
                  </a:lnTo>
                  <a:lnTo>
                    <a:pt x="2033" y="314"/>
                  </a:lnTo>
                  <a:lnTo>
                    <a:pt x="2033" y="354"/>
                  </a:lnTo>
                  <a:lnTo>
                    <a:pt x="2029" y="400"/>
                  </a:lnTo>
                  <a:lnTo>
                    <a:pt x="2019" y="444"/>
                  </a:lnTo>
                  <a:lnTo>
                    <a:pt x="2004" y="486"/>
                  </a:lnTo>
                  <a:lnTo>
                    <a:pt x="1982" y="525"/>
                  </a:lnTo>
                  <a:lnTo>
                    <a:pt x="1956" y="560"/>
                  </a:lnTo>
                  <a:lnTo>
                    <a:pt x="1925" y="591"/>
                  </a:lnTo>
                  <a:lnTo>
                    <a:pt x="1889" y="617"/>
                  </a:lnTo>
                  <a:lnTo>
                    <a:pt x="1851" y="639"/>
                  </a:lnTo>
                  <a:lnTo>
                    <a:pt x="1916" y="1166"/>
                  </a:lnTo>
                  <a:lnTo>
                    <a:pt x="1935" y="1297"/>
                  </a:lnTo>
                  <a:lnTo>
                    <a:pt x="1960" y="1426"/>
                  </a:lnTo>
                  <a:lnTo>
                    <a:pt x="1992" y="1555"/>
                  </a:lnTo>
                  <a:lnTo>
                    <a:pt x="2030" y="1682"/>
                  </a:lnTo>
                  <a:lnTo>
                    <a:pt x="2074" y="1806"/>
                  </a:lnTo>
                  <a:lnTo>
                    <a:pt x="2125" y="1928"/>
                  </a:lnTo>
                  <a:lnTo>
                    <a:pt x="2181" y="2048"/>
                  </a:lnTo>
                  <a:lnTo>
                    <a:pt x="2322" y="2329"/>
                  </a:lnTo>
                  <a:lnTo>
                    <a:pt x="2356" y="2404"/>
                  </a:lnTo>
                  <a:lnTo>
                    <a:pt x="2384" y="2481"/>
                  </a:lnTo>
                  <a:lnTo>
                    <a:pt x="2406" y="2559"/>
                  </a:lnTo>
                  <a:lnTo>
                    <a:pt x="2421" y="2639"/>
                  </a:lnTo>
                  <a:lnTo>
                    <a:pt x="2431" y="2720"/>
                  </a:lnTo>
                  <a:lnTo>
                    <a:pt x="2434" y="2801"/>
                  </a:lnTo>
                  <a:lnTo>
                    <a:pt x="2434" y="3032"/>
                  </a:lnTo>
                  <a:lnTo>
                    <a:pt x="2431" y="3083"/>
                  </a:lnTo>
                  <a:lnTo>
                    <a:pt x="2425" y="3133"/>
                  </a:lnTo>
                  <a:lnTo>
                    <a:pt x="2412" y="3183"/>
                  </a:lnTo>
                  <a:lnTo>
                    <a:pt x="2396" y="3230"/>
                  </a:lnTo>
                  <a:lnTo>
                    <a:pt x="2375" y="3275"/>
                  </a:lnTo>
                  <a:lnTo>
                    <a:pt x="2350" y="3319"/>
                  </a:lnTo>
                  <a:lnTo>
                    <a:pt x="2321" y="3360"/>
                  </a:lnTo>
                  <a:lnTo>
                    <a:pt x="2287" y="3399"/>
                  </a:lnTo>
                  <a:lnTo>
                    <a:pt x="2183" y="3507"/>
                  </a:lnTo>
                  <a:lnTo>
                    <a:pt x="2154" y="3536"/>
                  </a:lnTo>
                  <a:lnTo>
                    <a:pt x="2121" y="3560"/>
                  </a:lnTo>
                  <a:lnTo>
                    <a:pt x="2084" y="3581"/>
                  </a:lnTo>
                  <a:lnTo>
                    <a:pt x="2047" y="3596"/>
                  </a:lnTo>
                  <a:lnTo>
                    <a:pt x="2007" y="3608"/>
                  </a:lnTo>
                  <a:lnTo>
                    <a:pt x="1967" y="3615"/>
                  </a:lnTo>
                  <a:lnTo>
                    <a:pt x="1926" y="3618"/>
                  </a:lnTo>
                  <a:lnTo>
                    <a:pt x="509" y="3618"/>
                  </a:lnTo>
                  <a:lnTo>
                    <a:pt x="467" y="3615"/>
                  </a:lnTo>
                  <a:lnTo>
                    <a:pt x="426" y="3608"/>
                  </a:lnTo>
                  <a:lnTo>
                    <a:pt x="386" y="3596"/>
                  </a:lnTo>
                  <a:lnTo>
                    <a:pt x="349" y="3581"/>
                  </a:lnTo>
                  <a:lnTo>
                    <a:pt x="314" y="3560"/>
                  </a:lnTo>
                  <a:lnTo>
                    <a:pt x="280" y="3536"/>
                  </a:lnTo>
                  <a:lnTo>
                    <a:pt x="250" y="3507"/>
                  </a:lnTo>
                  <a:lnTo>
                    <a:pt x="146" y="3398"/>
                  </a:lnTo>
                  <a:lnTo>
                    <a:pt x="113" y="3360"/>
                  </a:lnTo>
                  <a:lnTo>
                    <a:pt x="84" y="3319"/>
                  </a:lnTo>
                  <a:lnTo>
                    <a:pt x="58" y="3275"/>
                  </a:lnTo>
                  <a:lnTo>
                    <a:pt x="37" y="3230"/>
                  </a:lnTo>
                  <a:lnTo>
                    <a:pt x="21" y="3183"/>
                  </a:lnTo>
                  <a:lnTo>
                    <a:pt x="9" y="3133"/>
                  </a:lnTo>
                  <a:lnTo>
                    <a:pt x="2" y="3083"/>
                  </a:lnTo>
                  <a:lnTo>
                    <a:pt x="0" y="3032"/>
                  </a:lnTo>
                  <a:lnTo>
                    <a:pt x="0" y="2802"/>
                  </a:lnTo>
                  <a:lnTo>
                    <a:pt x="3" y="2720"/>
                  </a:lnTo>
                  <a:lnTo>
                    <a:pt x="12" y="2639"/>
                  </a:lnTo>
                  <a:lnTo>
                    <a:pt x="28" y="2559"/>
                  </a:lnTo>
                  <a:lnTo>
                    <a:pt x="50" y="2481"/>
                  </a:lnTo>
                  <a:lnTo>
                    <a:pt x="77" y="2404"/>
                  </a:lnTo>
                  <a:lnTo>
                    <a:pt x="111" y="2329"/>
                  </a:lnTo>
                  <a:lnTo>
                    <a:pt x="252" y="2048"/>
                  </a:lnTo>
                  <a:lnTo>
                    <a:pt x="309" y="1928"/>
                  </a:lnTo>
                  <a:lnTo>
                    <a:pt x="359" y="1806"/>
                  </a:lnTo>
                  <a:lnTo>
                    <a:pt x="403" y="1682"/>
                  </a:lnTo>
                  <a:lnTo>
                    <a:pt x="442" y="1555"/>
                  </a:lnTo>
                  <a:lnTo>
                    <a:pt x="473" y="1426"/>
                  </a:lnTo>
                  <a:lnTo>
                    <a:pt x="499" y="1297"/>
                  </a:lnTo>
                  <a:lnTo>
                    <a:pt x="518" y="1166"/>
                  </a:lnTo>
                  <a:lnTo>
                    <a:pt x="582" y="639"/>
                  </a:lnTo>
                  <a:lnTo>
                    <a:pt x="544" y="617"/>
                  </a:lnTo>
                  <a:lnTo>
                    <a:pt x="509" y="591"/>
                  </a:lnTo>
                  <a:lnTo>
                    <a:pt x="478" y="560"/>
                  </a:lnTo>
                  <a:lnTo>
                    <a:pt x="451" y="525"/>
                  </a:lnTo>
                  <a:lnTo>
                    <a:pt x="431" y="486"/>
                  </a:lnTo>
                  <a:lnTo>
                    <a:pt x="414" y="444"/>
                  </a:lnTo>
                  <a:lnTo>
                    <a:pt x="404" y="400"/>
                  </a:lnTo>
                  <a:lnTo>
                    <a:pt x="401" y="354"/>
                  </a:lnTo>
                  <a:lnTo>
                    <a:pt x="401" y="314"/>
                  </a:lnTo>
                  <a:lnTo>
                    <a:pt x="404" y="267"/>
                  </a:lnTo>
                  <a:lnTo>
                    <a:pt x="414" y="223"/>
                  </a:lnTo>
                  <a:lnTo>
                    <a:pt x="431" y="182"/>
                  </a:lnTo>
                  <a:lnTo>
                    <a:pt x="451" y="143"/>
                  </a:lnTo>
                  <a:lnTo>
                    <a:pt x="478" y="108"/>
                  </a:lnTo>
                  <a:lnTo>
                    <a:pt x="509" y="77"/>
                  </a:lnTo>
                  <a:lnTo>
                    <a:pt x="544" y="51"/>
                  </a:lnTo>
                  <a:lnTo>
                    <a:pt x="582" y="29"/>
                  </a:lnTo>
                  <a:lnTo>
                    <a:pt x="624" y="13"/>
                  </a:lnTo>
                  <a:lnTo>
                    <a:pt x="669" y="3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72"/>
            <p:cNvSpPr>
              <a:spLocks/>
            </p:cNvSpPr>
            <p:nvPr/>
          </p:nvSpPr>
          <p:spPr bwMode="auto">
            <a:xfrm>
              <a:off x="1887" y="2455"/>
              <a:ext cx="397" cy="239"/>
            </a:xfrm>
            <a:custGeom>
              <a:avLst/>
              <a:gdLst>
                <a:gd name="T0" fmla="*/ 176 w 1588"/>
                <a:gd name="T1" fmla="*/ 0 h 953"/>
                <a:gd name="T2" fmla="*/ 1411 w 1588"/>
                <a:gd name="T3" fmla="*/ 0 h 953"/>
                <a:gd name="T4" fmla="*/ 1414 w 1588"/>
                <a:gd name="T5" fmla="*/ 5 h 953"/>
                <a:gd name="T6" fmla="*/ 1516 w 1588"/>
                <a:gd name="T7" fmla="*/ 197 h 953"/>
                <a:gd name="T8" fmla="*/ 1541 w 1588"/>
                <a:gd name="T9" fmla="*/ 250 h 953"/>
                <a:gd name="T10" fmla="*/ 1561 w 1588"/>
                <a:gd name="T11" fmla="*/ 307 h 953"/>
                <a:gd name="T12" fmla="*/ 1575 w 1588"/>
                <a:gd name="T13" fmla="*/ 364 h 953"/>
                <a:gd name="T14" fmla="*/ 1584 w 1588"/>
                <a:gd name="T15" fmla="*/ 422 h 953"/>
                <a:gd name="T16" fmla="*/ 1588 w 1588"/>
                <a:gd name="T17" fmla="*/ 480 h 953"/>
                <a:gd name="T18" fmla="*/ 1588 w 1588"/>
                <a:gd name="T19" fmla="*/ 636 h 953"/>
                <a:gd name="T20" fmla="*/ 1585 w 1588"/>
                <a:gd name="T21" fmla="*/ 673 h 953"/>
                <a:gd name="T22" fmla="*/ 1578 w 1588"/>
                <a:gd name="T23" fmla="*/ 707 h 953"/>
                <a:gd name="T24" fmla="*/ 1567 w 1588"/>
                <a:gd name="T25" fmla="*/ 741 h 953"/>
                <a:gd name="T26" fmla="*/ 1550 w 1588"/>
                <a:gd name="T27" fmla="*/ 773 h 953"/>
                <a:gd name="T28" fmla="*/ 1529 w 1588"/>
                <a:gd name="T29" fmla="*/ 803 h 953"/>
                <a:gd name="T30" fmla="*/ 1505 w 1588"/>
                <a:gd name="T31" fmla="*/ 830 h 953"/>
                <a:gd name="T32" fmla="*/ 1430 w 1588"/>
                <a:gd name="T33" fmla="*/ 904 h 953"/>
                <a:gd name="T34" fmla="*/ 1409 w 1588"/>
                <a:gd name="T35" fmla="*/ 920 h 953"/>
                <a:gd name="T36" fmla="*/ 1386 w 1588"/>
                <a:gd name="T37" fmla="*/ 935 h 953"/>
                <a:gd name="T38" fmla="*/ 1361 w 1588"/>
                <a:gd name="T39" fmla="*/ 944 h 953"/>
                <a:gd name="T40" fmla="*/ 1334 w 1588"/>
                <a:gd name="T41" fmla="*/ 951 h 953"/>
                <a:gd name="T42" fmla="*/ 1307 w 1588"/>
                <a:gd name="T43" fmla="*/ 953 h 953"/>
                <a:gd name="T44" fmla="*/ 281 w 1588"/>
                <a:gd name="T45" fmla="*/ 953 h 953"/>
                <a:gd name="T46" fmla="*/ 253 w 1588"/>
                <a:gd name="T47" fmla="*/ 951 h 953"/>
                <a:gd name="T48" fmla="*/ 227 w 1588"/>
                <a:gd name="T49" fmla="*/ 944 h 953"/>
                <a:gd name="T50" fmla="*/ 201 w 1588"/>
                <a:gd name="T51" fmla="*/ 935 h 953"/>
                <a:gd name="T52" fmla="*/ 178 w 1588"/>
                <a:gd name="T53" fmla="*/ 920 h 953"/>
                <a:gd name="T54" fmla="*/ 157 w 1588"/>
                <a:gd name="T55" fmla="*/ 904 h 953"/>
                <a:gd name="T56" fmla="*/ 82 w 1588"/>
                <a:gd name="T57" fmla="*/ 830 h 953"/>
                <a:gd name="T58" fmla="*/ 58 w 1588"/>
                <a:gd name="T59" fmla="*/ 803 h 953"/>
                <a:gd name="T60" fmla="*/ 37 w 1588"/>
                <a:gd name="T61" fmla="*/ 773 h 953"/>
                <a:gd name="T62" fmla="*/ 22 w 1588"/>
                <a:gd name="T63" fmla="*/ 741 h 953"/>
                <a:gd name="T64" fmla="*/ 10 w 1588"/>
                <a:gd name="T65" fmla="*/ 707 h 953"/>
                <a:gd name="T66" fmla="*/ 2 w 1588"/>
                <a:gd name="T67" fmla="*/ 673 h 953"/>
                <a:gd name="T68" fmla="*/ 0 w 1588"/>
                <a:gd name="T69" fmla="*/ 636 h 953"/>
                <a:gd name="T70" fmla="*/ 0 w 1588"/>
                <a:gd name="T71" fmla="*/ 480 h 953"/>
                <a:gd name="T72" fmla="*/ 3 w 1588"/>
                <a:gd name="T73" fmla="*/ 422 h 953"/>
                <a:gd name="T74" fmla="*/ 12 w 1588"/>
                <a:gd name="T75" fmla="*/ 364 h 953"/>
                <a:gd name="T76" fmla="*/ 26 w 1588"/>
                <a:gd name="T77" fmla="*/ 307 h 953"/>
                <a:gd name="T78" fmla="*/ 46 w 1588"/>
                <a:gd name="T79" fmla="*/ 250 h 953"/>
                <a:gd name="T80" fmla="*/ 71 w 1588"/>
                <a:gd name="T81" fmla="*/ 197 h 953"/>
                <a:gd name="T82" fmla="*/ 174 w 1588"/>
                <a:gd name="T83" fmla="*/ 5 h 953"/>
                <a:gd name="T84" fmla="*/ 176 w 1588"/>
                <a:gd name="T85" fmla="*/ 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8" h="953">
                  <a:moveTo>
                    <a:pt x="176" y="0"/>
                  </a:moveTo>
                  <a:lnTo>
                    <a:pt x="1411" y="0"/>
                  </a:lnTo>
                  <a:lnTo>
                    <a:pt x="1414" y="5"/>
                  </a:lnTo>
                  <a:lnTo>
                    <a:pt x="1516" y="197"/>
                  </a:lnTo>
                  <a:lnTo>
                    <a:pt x="1541" y="250"/>
                  </a:lnTo>
                  <a:lnTo>
                    <a:pt x="1561" y="307"/>
                  </a:lnTo>
                  <a:lnTo>
                    <a:pt x="1575" y="364"/>
                  </a:lnTo>
                  <a:lnTo>
                    <a:pt x="1584" y="422"/>
                  </a:lnTo>
                  <a:lnTo>
                    <a:pt x="1588" y="480"/>
                  </a:lnTo>
                  <a:lnTo>
                    <a:pt x="1588" y="636"/>
                  </a:lnTo>
                  <a:lnTo>
                    <a:pt x="1585" y="673"/>
                  </a:lnTo>
                  <a:lnTo>
                    <a:pt x="1578" y="707"/>
                  </a:lnTo>
                  <a:lnTo>
                    <a:pt x="1567" y="741"/>
                  </a:lnTo>
                  <a:lnTo>
                    <a:pt x="1550" y="773"/>
                  </a:lnTo>
                  <a:lnTo>
                    <a:pt x="1529" y="803"/>
                  </a:lnTo>
                  <a:lnTo>
                    <a:pt x="1505" y="830"/>
                  </a:lnTo>
                  <a:lnTo>
                    <a:pt x="1430" y="904"/>
                  </a:lnTo>
                  <a:lnTo>
                    <a:pt x="1409" y="920"/>
                  </a:lnTo>
                  <a:lnTo>
                    <a:pt x="1386" y="935"/>
                  </a:lnTo>
                  <a:lnTo>
                    <a:pt x="1361" y="944"/>
                  </a:lnTo>
                  <a:lnTo>
                    <a:pt x="1334" y="951"/>
                  </a:lnTo>
                  <a:lnTo>
                    <a:pt x="1307" y="953"/>
                  </a:lnTo>
                  <a:lnTo>
                    <a:pt x="281" y="953"/>
                  </a:lnTo>
                  <a:lnTo>
                    <a:pt x="253" y="951"/>
                  </a:lnTo>
                  <a:lnTo>
                    <a:pt x="227" y="944"/>
                  </a:lnTo>
                  <a:lnTo>
                    <a:pt x="201" y="935"/>
                  </a:lnTo>
                  <a:lnTo>
                    <a:pt x="178" y="920"/>
                  </a:lnTo>
                  <a:lnTo>
                    <a:pt x="157" y="904"/>
                  </a:lnTo>
                  <a:lnTo>
                    <a:pt x="82" y="830"/>
                  </a:lnTo>
                  <a:lnTo>
                    <a:pt x="58" y="803"/>
                  </a:lnTo>
                  <a:lnTo>
                    <a:pt x="37" y="773"/>
                  </a:lnTo>
                  <a:lnTo>
                    <a:pt x="22" y="741"/>
                  </a:lnTo>
                  <a:lnTo>
                    <a:pt x="10" y="707"/>
                  </a:lnTo>
                  <a:lnTo>
                    <a:pt x="2" y="673"/>
                  </a:lnTo>
                  <a:lnTo>
                    <a:pt x="0" y="636"/>
                  </a:lnTo>
                  <a:lnTo>
                    <a:pt x="0" y="480"/>
                  </a:lnTo>
                  <a:lnTo>
                    <a:pt x="3" y="422"/>
                  </a:lnTo>
                  <a:lnTo>
                    <a:pt x="12" y="364"/>
                  </a:lnTo>
                  <a:lnTo>
                    <a:pt x="26" y="307"/>
                  </a:lnTo>
                  <a:lnTo>
                    <a:pt x="46" y="250"/>
                  </a:lnTo>
                  <a:lnTo>
                    <a:pt x="71" y="197"/>
                  </a:lnTo>
                  <a:lnTo>
                    <a:pt x="174" y="5"/>
                  </a:lnTo>
                  <a:lnTo>
                    <a:pt x="1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2" name="Picture 8" descr="관련 이미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4" r="25216"/>
          <a:stretch/>
        </p:blipFill>
        <p:spPr bwMode="auto">
          <a:xfrm>
            <a:off x="3312617" y="1861647"/>
            <a:ext cx="2643004" cy="411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12326" y="4301972"/>
            <a:ext cx="2649475" cy="1661719"/>
          </a:xfrm>
          <a:prstGeom prst="rect">
            <a:avLst/>
          </a:prstGeom>
          <a:solidFill>
            <a:srgbClr val="1AB29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Group 4"/>
          <p:cNvGrpSpPr>
            <a:grpSpLocks noChangeAspect="1"/>
          </p:cNvGrpSpPr>
          <p:nvPr/>
        </p:nvGrpSpPr>
        <p:grpSpPr bwMode="auto">
          <a:xfrm>
            <a:off x="4313835" y="4713644"/>
            <a:ext cx="600163" cy="462845"/>
            <a:chOff x="744" y="1160"/>
            <a:chExt cx="625" cy="482"/>
          </a:xfrm>
          <a:solidFill>
            <a:schemeClr val="bg1"/>
          </a:solidFill>
        </p:grpSpPr>
        <p:sp>
          <p:nvSpPr>
            <p:cNvPr id="106" name="Freeform 6"/>
            <p:cNvSpPr>
              <a:spLocks/>
            </p:cNvSpPr>
            <p:nvPr/>
          </p:nvSpPr>
          <p:spPr bwMode="auto">
            <a:xfrm>
              <a:off x="1011" y="1299"/>
              <a:ext cx="92" cy="44"/>
            </a:xfrm>
            <a:custGeom>
              <a:avLst/>
              <a:gdLst>
                <a:gd name="T0" fmla="*/ 106 w 551"/>
                <a:gd name="T1" fmla="*/ 0 h 265"/>
                <a:gd name="T2" fmla="*/ 446 w 551"/>
                <a:gd name="T3" fmla="*/ 0 h 265"/>
                <a:gd name="T4" fmla="*/ 500 w 551"/>
                <a:gd name="T5" fmla="*/ 2 h 265"/>
                <a:gd name="T6" fmla="*/ 551 w 551"/>
                <a:gd name="T7" fmla="*/ 10 h 265"/>
                <a:gd name="T8" fmla="*/ 525 w 551"/>
                <a:gd name="T9" fmla="*/ 53 h 265"/>
                <a:gd name="T10" fmla="*/ 502 w 551"/>
                <a:gd name="T11" fmla="*/ 98 h 265"/>
                <a:gd name="T12" fmla="*/ 486 w 551"/>
                <a:gd name="T13" fmla="*/ 145 h 265"/>
                <a:gd name="T14" fmla="*/ 475 w 551"/>
                <a:gd name="T15" fmla="*/ 196 h 265"/>
                <a:gd name="T16" fmla="*/ 469 w 551"/>
                <a:gd name="T17" fmla="*/ 248 h 265"/>
                <a:gd name="T18" fmla="*/ 428 w 551"/>
                <a:gd name="T19" fmla="*/ 232 h 265"/>
                <a:gd name="T20" fmla="*/ 384 w 551"/>
                <a:gd name="T21" fmla="*/ 220 h 265"/>
                <a:gd name="T22" fmla="*/ 341 w 551"/>
                <a:gd name="T23" fmla="*/ 213 h 265"/>
                <a:gd name="T24" fmla="*/ 295 w 551"/>
                <a:gd name="T25" fmla="*/ 211 h 265"/>
                <a:gd name="T26" fmla="*/ 238 w 551"/>
                <a:gd name="T27" fmla="*/ 215 h 265"/>
                <a:gd name="T28" fmla="*/ 184 w 551"/>
                <a:gd name="T29" fmla="*/ 225 h 265"/>
                <a:gd name="T30" fmla="*/ 132 w 551"/>
                <a:gd name="T31" fmla="*/ 242 h 265"/>
                <a:gd name="T32" fmla="*/ 83 w 551"/>
                <a:gd name="T33" fmla="*/ 265 h 265"/>
                <a:gd name="T34" fmla="*/ 80 w 551"/>
                <a:gd name="T35" fmla="*/ 209 h 265"/>
                <a:gd name="T36" fmla="*/ 69 w 551"/>
                <a:gd name="T37" fmla="*/ 156 h 265"/>
                <a:gd name="T38" fmla="*/ 52 w 551"/>
                <a:gd name="T39" fmla="*/ 104 h 265"/>
                <a:gd name="T40" fmla="*/ 29 w 551"/>
                <a:gd name="T41" fmla="*/ 55 h 265"/>
                <a:gd name="T42" fmla="*/ 0 w 551"/>
                <a:gd name="T43" fmla="*/ 10 h 265"/>
                <a:gd name="T44" fmla="*/ 52 w 551"/>
                <a:gd name="T45" fmla="*/ 2 h 265"/>
                <a:gd name="T46" fmla="*/ 106 w 551"/>
                <a:gd name="T4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1" h="265">
                  <a:moveTo>
                    <a:pt x="106" y="0"/>
                  </a:moveTo>
                  <a:lnTo>
                    <a:pt x="446" y="0"/>
                  </a:lnTo>
                  <a:lnTo>
                    <a:pt x="500" y="2"/>
                  </a:lnTo>
                  <a:lnTo>
                    <a:pt x="551" y="10"/>
                  </a:lnTo>
                  <a:lnTo>
                    <a:pt x="525" y="53"/>
                  </a:lnTo>
                  <a:lnTo>
                    <a:pt x="502" y="98"/>
                  </a:lnTo>
                  <a:lnTo>
                    <a:pt x="486" y="145"/>
                  </a:lnTo>
                  <a:lnTo>
                    <a:pt x="475" y="196"/>
                  </a:lnTo>
                  <a:lnTo>
                    <a:pt x="469" y="248"/>
                  </a:lnTo>
                  <a:lnTo>
                    <a:pt x="428" y="232"/>
                  </a:lnTo>
                  <a:lnTo>
                    <a:pt x="384" y="220"/>
                  </a:lnTo>
                  <a:lnTo>
                    <a:pt x="341" y="213"/>
                  </a:lnTo>
                  <a:lnTo>
                    <a:pt x="295" y="211"/>
                  </a:lnTo>
                  <a:lnTo>
                    <a:pt x="238" y="215"/>
                  </a:lnTo>
                  <a:lnTo>
                    <a:pt x="184" y="225"/>
                  </a:lnTo>
                  <a:lnTo>
                    <a:pt x="132" y="242"/>
                  </a:lnTo>
                  <a:lnTo>
                    <a:pt x="83" y="265"/>
                  </a:lnTo>
                  <a:lnTo>
                    <a:pt x="80" y="209"/>
                  </a:lnTo>
                  <a:lnTo>
                    <a:pt x="69" y="156"/>
                  </a:lnTo>
                  <a:lnTo>
                    <a:pt x="52" y="104"/>
                  </a:lnTo>
                  <a:lnTo>
                    <a:pt x="29" y="55"/>
                  </a:lnTo>
                  <a:lnTo>
                    <a:pt x="0" y="10"/>
                  </a:lnTo>
                  <a:lnTo>
                    <a:pt x="52" y="2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"/>
            <p:cNvSpPr>
              <a:spLocks/>
            </p:cNvSpPr>
            <p:nvPr/>
          </p:nvSpPr>
          <p:spPr bwMode="auto">
            <a:xfrm>
              <a:off x="990" y="1160"/>
              <a:ext cx="134" cy="135"/>
            </a:xfrm>
            <a:custGeom>
              <a:avLst/>
              <a:gdLst>
                <a:gd name="T0" fmla="*/ 401 w 803"/>
                <a:gd name="T1" fmla="*/ 0 h 810"/>
                <a:gd name="T2" fmla="*/ 452 w 803"/>
                <a:gd name="T3" fmla="*/ 3 h 810"/>
                <a:gd name="T4" fmla="*/ 501 w 803"/>
                <a:gd name="T5" fmla="*/ 13 h 810"/>
                <a:gd name="T6" fmla="*/ 547 w 803"/>
                <a:gd name="T7" fmla="*/ 28 h 810"/>
                <a:gd name="T8" fmla="*/ 590 w 803"/>
                <a:gd name="T9" fmla="*/ 47 h 810"/>
                <a:gd name="T10" fmla="*/ 632 w 803"/>
                <a:gd name="T11" fmla="*/ 73 h 810"/>
                <a:gd name="T12" fmla="*/ 668 w 803"/>
                <a:gd name="T13" fmla="*/ 103 h 810"/>
                <a:gd name="T14" fmla="*/ 702 w 803"/>
                <a:gd name="T15" fmla="*/ 136 h 810"/>
                <a:gd name="T16" fmla="*/ 731 w 803"/>
                <a:gd name="T17" fmla="*/ 173 h 810"/>
                <a:gd name="T18" fmla="*/ 756 w 803"/>
                <a:gd name="T19" fmla="*/ 215 h 810"/>
                <a:gd name="T20" fmla="*/ 776 w 803"/>
                <a:gd name="T21" fmla="*/ 259 h 810"/>
                <a:gd name="T22" fmla="*/ 791 w 803"/>
                <a:gd name="T23" fmla="*/ 306 h 810"/>
                <a:gd name="T24" fmla="*/ 800 w 803"/>
                <a:gd name="T25" fmla="*/ 354 h 810"/>
                <a:gd name="T26" fmla="*/ 803 w 803"/>
                <a:gd name="T27" fmla="*/ 405 h 810"/>
                <a:gd name="T28" fmla="*/ 800 w 803"/>
                <a:gd name="T29" fmla="*/ 456 h 810"/>
                <a:gd name="T30" fmla="*/ 791 w 803"/>
                <a:gd name="T31" fmla="*/ 504 h 810"/>
                <a:gd name="T32" fmla="*/ 776 w 803"/>
                <a:gd name="T33" fmla="*/ 552 h 810"/>
                <a:gd name="T34" fmla="*/ 756 w 803"/>
                <a:gd name="T35" fmla="*/ 596 h 810"/>
                <a:gd name="T36" fmla="*/ 731 w 803"/>
                <a:gd name="T37" fmla="*/ 636 h 810"/>
                <a:gd name="T38" fmla="*/ 702 w 803"/>
                <a:gd name="T39" fmla="*/ 674 h 810"/>
                <a:gd name="T40" fmla="*/ 668 w 803"/>
                <a:gd name="T41" fmla="*/ 707 h 810"/>
                <a:gd name="T42" fmla="*/ 632 w 803"/>
                <a:gd name="T43" fmla="*/ 737 h 810"/>
                <a:gd name="T44" fmla="*/ 590 w 803"/>
                <a:gd name="T45" fmla="*/ 762 h 810"/>
                <a:gd name="T46" fmla="*/ 547 w 803"/>
                <a:gd name="T47" fmla="*/ 782 h 810"/>
                <a:gd name="T48" fmla="*/ 501 w 803"/>
                <a:gd name="T49" fmla="*/ 798 h 810"/>
                <a:gd name="T50" fmla="*/ 452 w 803"/>
                <a:gd name="T51" fmla="*/ 807 h 810"/>
                <a:gd name="T52" fmla="*/ 401 w 803"/>
                <a:gd name="T53" fmla="*/ 810 h 810"/>
                <a:gd name="T54" fmla="*/ 351 w 803"/>
                <a:gd name="T55" fmla="*/ 807 h 810"/>
                <a:gd name="T56" fmla="*/ 303 w 803"/>
                <a:gd name="T57" fmla="*/ 798 h 810"/>
                <a:gd name="T58" fmla="*/ 256 w 803"/>
                <a:gd name="T59" fmla="*/ 782 h 810"/>
                <a:gd name="T60" fmla="*/ 212 w 803"/>
                <a:gd name="T61" fmla="*/ 762 h 810"/>
                <a:gd name="T62" fmla="*/ 172 w 803"/>
                <a:gd name="T63" fmla="*/ 737 h 810"/>
                <a:gd name="T64" fmla="*/ 135 w 803"/>
                <a:gd name="T65" fmla="*/ 707 h 810"/>
                <a:gd name="T66" fmla="*/ 101 w 803"/>
                <a:gd name="T67" fmla="*/ 674 h 810"/>
                <a:gd name="T68" fmla="*/ 72 w 803"/>
                <a:gd name="T69" fmla="*/ 636 h 810"/>
                <a:gd name="T70" fmla="*/ 47 w 803"/>
                <a:gd name="T71" fmla="*/ 596 h 810"/>
                <a:gd name="T72" fmla="*/ 27 w 803"/>
                <a:gd name="T73" fmla="*/ 552 h 810"/>
                <a:gd name="T74" fmla="*/ 12 w 803"/>
                <a:gd name="T75" fmla="*/ 504 h 810"/>
                <a:gd name="T76" fmla="*/ 3 w 803"/>
                <a:gd name="T77" fmla="*/ 456 h 810"/>
                <a:gd name="T78" fmla="*/ 0 w 803"/>
                <a:gd name="T79" fmla="*/ 405 h 810"/>
                <a:gd name="T80" fmla="*/ 3 w 803"/>
                <a:gd name="T81" fmla="*/ 354 h 810"/>
                <a:gd name="T82" fmla="*/ 12 w 803"/>
                <a:gd name="T83" fmla="*/ 306 h 810"/>
                <a:gd name="T84" fmla="*/ 27 w 803"/>
                <a:gd name="T85" fmla="*/ 259 h 810"/>
                <a:gd name="T86" fmla="*/ 47 w 803"/>
                <a:gd name="T87" fmla="*/ 215 h 810"/>
                <a:gd name="T88" fmla="*/ 72 w 803"/>
                <a:gd name="T89" fmla="*/ 173 h 810"/>
                <a:gd name="T90" fmla="*/ 101 w 803"/>
                <a:gd name="T91" fmla="*/ 136 h 810"/>
                <a:gd name="T92" fmla="*/ 135 w 803"/>
                <a:gd name="T93" fmla="*/ 103 h 810"/>
                <a:gd name="T94" fmla="*/ 172 w 803"/>
                <a:gd name="T95" fmla="*/ 73 h 810"/>
                <a:gd name="T96" fmla="*/ 212 w 803"/>
                <a:gd name="T97" fmla="*/ 47 h 810"/>
                <a:gd name="T98" fmla="*/ 256 w 803"/>
                <a:gd name="T99" fmla="*/ 28 h 810"/>
                <a:gd name="T100" fmla="*/ 303 w 803"/>
                <a:gd name="T101" fmla="*/ 13 h 810"/>
                <a:gd name="T102" fmla="*/ 351 w 803"/>
                <a:gd name="T103" fmla="*/ 3 h 810"/>
                <a:gd name="T104" fmla="*/ 401 w 803"/>
                <a:gd name="T105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3" h="810">
                  <a:moveTo>
                    <a:pt x="401" y="0"/>
                  </a:moveTo>
                  <a:lnTo>
                    <a:pt x="452" y="3"/>
                  </a:lnTo>
                  <a:lnTo>
                    <a:pt x="501" y="13"/>
                  </a:lnTo>
                  <a:lnTo>
                    <a:pt x="547" y="28"/>
                  </a:lnTo>
                  <a:lnTo>
                    <a:pt x="590" y="47"/>
                  </a:lnTo>
                  <a:lnTo>
                    <a:pt x="632" y="73"/>
                  </a:lnTo>
                  <a:lnTo>
                    <a:pt x="668" y="103"/>
                  </a:lnTo>
                  <a:lnTo>
                    <a:pt x="702" y="136"/>
                  </a:lnTo>
                  <a:lnTo>
                    <a:pt x="731" y="173"/>
                  </a:lnTo>
                  <a:lnTo>
                    <a:pt x="756" y="215"/>
                  </a:lnTo>
                  <a:lnTo>
                    <a:pt x="776" y="259"/>
                  </a:lnTo>
                  <a:lnTo>
                    <a:pt x="791" y="306"/>
                  </a:lnTo>
                  <a:lnTo>
                    <a:pt x="800" y="354"/>
                  </a:lnTo>
                  <a:lnTo>
                    <a:pt x="803" y="405"/>
                  </a:lnTo>
                  <a:lnTo>
                    <a:pt x="800" y="456"/>
                  </a:lnTo>
                  <a:lnTo>
                    <a:pt x="791" y="504"/>
                  </a:lnTo>
                  <a:lnTo>
                    <a:pt x="776" y="552"/>
                  </a:lnTo>
                  <a:lnTo>
                    <a:pt x="756" y="596"/>
                  </a:lnTo>
                  <a:lnTo>
                    <a:pt x="731" y="636"/>
                  </a:lnTo>
                  <a:lnTo>
                    <a:pt x="702" y="674"/>
                  </a:lnTo>
                  <a:lnTo>
                    <a:pt x="668" y="707"/>
                  </a:lnTo>
                  <a:lnTo>
                    <a:pt x="632" y="737"/>
                  </a:lnTo>
                  <a:lnTo>
                    <a:pt x="590" y="762"/>
                  </a:lnTo>
                  <a:lnTo>
                    <a:pt x="547" y="782"/>
                  </a:lnTo>
                  <a:lnTo>
                    <a:pt x="501" y="798"/>
                  </a:lnTo>
                  <a:lnTo>
                    <a:pt x="452" y="807"/>
                  </a:lnTo>
                  <a:lnTo>
                    <a:pt x="401" y="810"/>
                  </a:lnTo>
                  <a:lnTo>
                    <a:pt x="351" y="807"/>
                  </a:lnTo>
                  <a:lnTo>
                    <a:pt x="303" y="798"/>
                  </a:lnTo>
                  <a:lnTo>
                    <a:pt x="256" y="782"/>
                  </a:lnTo>
                  <a:lnTo>
                    <a:pt x="212" y="762"/>
                  </a:lnTo>
                  <a:lnTo>
                    <a:pt x="172" y="737"/>
                  </a:lnTo>
                  <a:lnTo>
                    <a:pt x="135" y="707"/>
                  </a:lnTo>
                  <a:lnTo>
                    <a:pt x="101" y="674"/>
                  </a:lnTo>
                  <a:lnTo>
                    <a:pt x="72" y="636"/>
                  </a:lnTo>
                  <a:lnTo>
                    <a:pt x="47" y="596"/>
                  </a:lnTo>
                  <a:lnTo>
                    <a:pt x="27" y="552"/>
                  </a:lnTo>
                  <a:lnTo>
                    <a:pt x="12" y="504"/>
                  </a:lnTo>
                  <a:lnTo>
                    <a:pt x="3" y="456"/>
                  </a:lnTo>
                  <a:lnTo>
                    <a:pt x="0" y="405"/>
                  </a:lnTo>
                  <a:lnTo>
                    <a:pt x="3" y="354"/>
                  </a:lnTo>
                  <a:lnTo>
                    <a:pt x="12" y="306"/>
                  </a:lnTo>
                  <a:lnTo>
                    <a:pt x="27" y="259"/>
                  </a:lnTo>
                  <a:lnTo>
                    <a:pt x="47" y="215"/>
                  </a:lnTo>
                  <a:lnTo>
                    <a:pt x="72" y="173"/>
                  </a:lnTo>
                  <a:lnTo>
                    <a:pt x="101" y="136"/>
                  </a:lnTo>
                  <a:lnTo>
                    <a:pt x="135" y="103"/>
                  </a:lnTo>
                  <a:lnTo>
                    <a:pt x="172" y="73"/>
                  </a:lnTo>
                  <a:lnTo>
                    <a:pt x="212" y="47"/>
                  </a:lnTo>
                  <a:lnTo>
                    <a:pt x="256" y="28"/>
                  </a:lnTo>
                  <a:lnTo>
                    <a:pt x="303" y="13"/>
                  </a:lnTo>
                  <a:lnTo>
                    <a:pt x="351" y="3"/>
                  </a:lnTo>
                  <a:lnTo>
                    <a:pt x="4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"/>
            <p:cNvSpPr>
              <a:spLocks/>
            </p:cNvSpPr>
            <p:nvPr/>
          </p:nvSpPr>
          <p:spPr bwMode="auto">
            <a:xfrm>
              <a:off x="1100" y="1285"/>
              <a:ext cx="124" cy="125"/>
            </a:xfrm>
            <a:custGeom>
              <a:avLst/>
              <a:gdLst>
                <a:gd name="T0" fmla="*/ 370 w 740"/>
                <a:gd name="T1" fmla="*/ 0 h 745"/>
                <a:gd name="T2" fmla="*/ 420 w 740"/>
                <a:gd name="T3" fmla="*/ 3 h 745"/>
                <a:gd name="T4" fmla="*/ 468 w 740"/>
                <a:gd name="T5" fmla="*/ 12 h 745"/>
                <a:gd name="T6" fmla="*/ 514 w 740"/>
                <a:gd name="T7" fmla="*/ 29 h 745"/>
                <a:gd name="T8" fmla="*/ 556 w 740"/>
                <a:gd name="T9" fmla="*/ 51 h 745"/>
                <a:gd name="T10" fmla="*/ 596 w 740"/>
                <a:gd name="T11" fmla="*/ 77 h 745"/>
                <a:gd name="T12" fmla="*/ 632 w 740"/>
                <a:gd name="T13" fmla="*/ 108 h 745"/>
                <a:gd name="T14" fmla="*/ 663 w 740"/>
                <a:gd name="T15" fmla="*/ 144 h 745"/>
                <a:gd name="T16" fmla="*/ 689 w 740"/>
                <a:gd name="T17" fmla="*/ 184 h 745"/>
                <a:gd name="T18" fmla="*/ 711 w 740"/>
                <a:gd name="T19" fmla="*/ 227 h 745"/>
                <a:gd name="T20" fmla="*/ 727 w 740"/>
                <a:gd name="T21" fmla="*/ 273 h 745"/>
                <a:gd name="T22" fmla="*/ 736 w 740"/>
                <a:gd name="T23" fmla="*/ 322 h 745"/>
                <a:gd name="T24" fmla="*/ 740 w 740"/>
                <a:gd name="T25" fmla="*/ 373 h 745"/>
                <a:gd name="T26" fmla="*/ 736 w 740"/>
                <a:gd name="T27" fmla="*/ 423 h 745"/>
                <a:gd name="T28" fmla="*/ 727 w 740"/>
                <a:gd name="T29" fmla="*/ 472 h 745"/>
                <a:gd name="T30" fmla="*/ 711 w 740"/>
                <a:gd name="T31" fmla="*/ 518 h 745"/>
                <a:gd name="T32" fmla="*/ 689 w 740"/>
                <a:gd name="T33" fmla="*/ 561 h 745"/>
                <a:gd name="T34" fmla="*/ 663 w 740"/>
                <a:gd name="T35" fmla="*/ 600 h 745"/>
                <a:gd name="T36" fmla="*/ 632 w 740"/>
                <a:gd name="T37" fmla="*/ 636 h 745"/>
                <a:gd name="T38" fmla="*/ 596 w 740"/>
                <a:gd name="T39" fmla="*/ 668 h 745"/>
                <a:gd name="T40" fmla="*/ 556 w 740"/>
                <a:gd name="T41" fmla="*/ 695 h 745"/>
                <a:gd name="T42" fmla="*/ 514 w 740"/>
                <a:gd name="T43" fmla="*/ 717 h 745"/>
                <a:gd name="T44" fmla="*/ 468 w 740"/>
                <a:gd name="T45" fmla="*/ 733 h 745"/>
                <a:gd name="T46" fmla="*/ 420 w 740"/>
                <a:gd name="T47" fmla="*/ 742 h 745"/>
                <a:gd name="T48" fmla="*/ 370 w 740"/>
                <a:gd name="T49" fmla="*/ 745 h 745"/>
                <a:gd name="T50" fmla="*/ 328 w 740"/>
                <a:gd name="T51" fmla="*/ 743 h 745"/>
                <a:gd name="T52" fmla="*/ 288 w 740"/>
                <a:gd name="T53" fmla="*/ 736 h 745"/>
                <a:gd name="T54" fmla="*/ 250 w 740"/>
                <a:gd name="T55" fmla="*/ 726 h 745"/>
                <a:gd name="T56" fmla="*/ 214 w 740"/>
                <a:gd name="T57" fmla="*/ 711 h 745"/>
                <a:gd name="T58" fmla="*/ 205 w 740"/>
                <a:gd name="T59" fmla="*/ 656 h 745"/>
                <a:gd name="T60" fmla="*/ 190 w 740"/>
                <a:gd name="T61" fmla="*/ 606 h 745"/>
                <a:gd name="T62" fmla="*/ 170 w 740"/>
                <a:gd name="T63" fmla="*/ 557 h 745"/>
                <a:gd name="T64" fmla="*/ 145 w 740"/>
                <a:gd name="T65" fmla="*/ 512 h 745"/>
                <a:gd name="T66" fmla="*/ 115 w 740"/>
                <a:gd name="T67" fmla="*/ 470 h 745"/>
                <a:gd name="T68" fmla="*/ 81 w 740"/>
                <a:gd name="T69" fmla="*/ 431 h 745"/>
                <a:gd name="T70" fmla="*/ 42 w 740"/>
                <a:gd name="T71" fmla="*/ 397 h 745"/>
                <a:gd name="T72" fmla="*/ 0 w 740"/>
                <a:gd name="T73" fmla="*/ 367 h 745"/>
                <a:gd name="T74" fmla="*/ 4 w 740"/>
                <a:gd name="T75" fmla="*/ 317 h 745"/>
                <a:gd name="T76" fmla="*/ 14 w 740"/>
                <a:gd name="T77" fmla="*/ 269 h 745"/>
                <a:gd name="T78" fmla="*/ 30 w 740"/>
                <a:gd name="T79" fmla="*/ 224 h 745"/>
                <a:gd name="T80" fmla="*/ 52 w 740"/>
                <a:gd name="T81" fmla="*/ 181 h 745"/>
                <a:gd name="T82" fmla="*/ 79 w 740"/>
                <a:gd name="T83" fmla="*/ 142 h 745"/>
                <a:gd name="T84" fmla="*/ 110 w 740"/>
                <a:gd name="T85" fmla="*/ 107 h 745"/>
                <a:gd name="T86" fmla="*/ 145 w 740"/>
                <a:gd name="T87" fmla="*/ 76 h 745"/>
                <a:gd name="T88" fmla="*/ 184 w 740"/>
                <a:gd name="T89" fmla="*/ 49 h 745"/>
                <a:gd name="T90" fmla="*/ 226 w 740"/>
                <a:gd name="T91" fmla="*/ 29 h 745"/>
                <a:gd name="T92" fmla="*/ 272 w 740"/>
                <a:gd name="T93" fmla="*/ 12 h 745"/>
                <a:gd name="T94" fmla="*/ 320 w 740"/>
                <a:gd name="T95" fmla="*/ 3 h 745"/>
                <a:gd name="T96" fmla="*/ 370 w 740"/>
                <a:gd name="T97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0" h="745">
                  <a:moveTo>
                    <a:pt x="370" y="0"/>
                  </a:moveTo>
                  <a:lnTo>
                    <a:pt x="420" y="3"/>
                  </a:lnTo>
                  <a:lnTo>
                    <a:pt x="468" y="12"/>
                  </a:lnTo>
                  <a:lnTo>
                    <a:pt x="514" y="29"/>
                  </a:lnTo>
                  <a:lnTo>
                    <a:pt x="556" y="51"/>
                  </a:lnTo>
                  <a:lnTo>
                    <a:pt x="596" y="77"/>
                  </a:lnTo>
                  <a:lnTo>
                    <a:pt x="632" y="108"/>
                  </a:lnTo>
                  <a:lnTo>
                    <a:pt x="663" y="144"/>
                  </a:lnTo>
                  <a:lnTo>
                    <a:pt x="689" y="184"/>
                  </a:lnTo>
                  <a:lnTo>
                    <a:pt x="711" y="227"/>
                  </a:lnTo>
                  <a:lnTo>
                    <a:pt x="727" y="273"/>
                  </a:lnTo>
                  <a:lnTo>
                    <a:pt x="736" y="322"/>
                  </a:lnTo>
                  <a:lnTo>
                    <a:pt x="740" y="373"/>
                  </a:lnTo>
                  <a:lnTo>
                    <a:pt x="736" y="423"/>
                  </a:lnTo>
                  <a:lnTo>
                    <a:pt x="727" y="472"/>
                  </a:lnTo>
                  <a:lnTo>
                    <a:pt x="711" y="518"/>
                  </a:lnTo>
                  <a:lnTo>
                    <a:pt x="689" y="561"/>
                  </a:lnTo>
                  <a:lnTo>
                    <a:pt x="663" y="600"/>
                  </a:lnTo>
                  <a:lnTo>
                    <a:pt x="632" y="636"/>
                  </a:lnTo>
                  <a:lnTo>
                    <a:pt x="596" y="668"/>
                  </a:lnTo>
                  <a:lnTo>
                    <a:pt x="556" y="695"/>
                  </a:lnTo>
                  <a:lnTo>
                    <a:pt x="514" y="717"/>
                  </a:lnTo>
                  <a:lnTo>
                    <a:pt x="468" y="733"/>
                  </a:lnTo>
                  <a:lnTo>
                    <a:pt x="420" y="742"/>
                  </a:lnTo>
                  <a:lnTo>
                    <a:pt x="370" y="745"/>
                  </a:lnTo>
                  <a:lnTo>
                    <a:pt x="328" y="743"/>
                  </a:lnTo>
                  <a:lnTo>
                    <a:pt x="288" y="736"/>
                  </a:lnTo>
                  <a:lnTo>
                    <a:pt x="250" y="726"/>
                  </a:lnTo>
                  <a:lnTo>
                    <a:pt x="214" y="711"/>
                  </a:lnTo>
                  <a:lnTo>
                    <a:pt x="205" y="656"/>
                  </a:lnTo>
                  <a:lnTo>
                    <a:pt x="190" y="606"/>
                  </a:lnTo>
                  <a:lnTo>
                    <a:pt x="170" y="557"/>
                  </a:lnTo>
                  <a:lnTo>
                    <a:pt x="145" y="512"/>
                  </a:lnTo>
                  <a:lnTo>
                    <a:pt x="115" y="470"/>
                  </a:lnTo>
                  <a:lnTo>
                    <a:pt x="81" y="431"/>
                  </a:lnTo>
                  <a:lnTo>
                    <a:pt x="42" y="397"/>
                  </a:lnTo>
                  <a:lnTo>
                    <a:pt x="0" y="367"/>
                  </a:lnTo>
                  <a:lnTo>
                    <a:pt x="4" y="317"/>
                  </a:lnTo>
                  <a:lnTo>
                    <a:pt x="14" y="269"/>
                  </a:lnTo>
                  <a:lnTo>
                    <a:pt x="30" y="224"/>
                  </a:lnTo>
                  <a:lnTo>
                    <a:pt x="52" y="181"/>
                  </a:lnTo>
                  <a:lnTo>
                    <a:pt x="79" y="142"/>
                  </a:lnTo>
                  <a:lnTo>
                    <a:pt x="110" y="107"/>
                  </a:lnTo>
                  <a:lnTo>
                    <a:pt x="145" y="76"/>
                  </a:lnTo>
                  <a:lnTo>
                    <a:pt x="184" y="49"/>
                  </a:lnTo>
                  <a:lnTo>
                    <a:pt x="226" y="29"/>
                  </a:lnTo>
                  <a:lnTo>
                    <a:pt x="272" y="12"/>
                  </a:lnTo>
                  <a:lnTo>
                    <a:pt x="320" y="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"/>
            <p:cNvSpPr>
              <a:spLocks/>
            </p:cNvSpPr>
            <p:nvPr/>
          </p:nvSpPr>
          <p:spPr bwMode="auto">
            <a:xfrm>
              <a:off x="890" y="1285"/>
              <a:ext cx="124" cy="125"/>
            </a:xfrm>
            <a:custGeom>
              <a:avLst/>
              <a:gdLst>
                <a:gd name="T0" fmla="*/ 371 w 741"/>
                <a:gd name="T1" fmla="*/ 0 h 745"/>
                <a:gd name="T2" fmla="*/ 421 w 741"/>
                <a:gd name="T3" fmla="*/ 3 h 745"/>
                <a:gd name="T4" fmla="*/ 469 w 741"/>
                <a:gd name="T5" fmla="*/ 12 h 745"/>
                <a:gd name="T6" fmla="*/ 515 w 741"/>
                <a:gd name="T7" fmla="*/ 29 h 745"/>
                <a:gd name="T8" fmla="*/ 558 w 741"/>
                <a:gd name="T9" fmla="*/ 51 h 745"/>
                <a:gd name="T10" fmla="*/ 597 w 741"/>
                <a:gd name="T11" fmla="*/ 77 h 745"/>
                <a:gd name="T12" fmla="*/ 633 w 741"/>
                <a:gd name="T13" fmla="*/ 108 h 745"/>
                <a:gd name="T14" fmla="*/ 663 w 741"/>
                <a:gd name="T15" fmla="*/ 144 h 745"/>
                <a:gd name="T16" fmla="*/ 690 w 741"/>
                <a:gd name="T17" fmla="*/ 184 h 745"/>
                <a:gd name="T18" fmla="*/ 712 w 741"/>
                <a:gd name="T19" fmla="*/ 227 h 745"/>
                <a:gd name="T20" fmla="*/ 728 w 741"/>
                <a:gd name="T21" fmla="*/ 273 h 745"/>
                <a:gd name="T22" fmla="*/ 738 w 741"/>
                <a:gd name="T23" fmla="*/ 322 h 745"/>
                <a:gd name="T24" fmla="*/ 741 w 741"/>
                <a:gd name="T25" fmla="*/ 373 h 745"/>
                <a:gd name="T26" fmla="*/ 740 w 741"/>
                <a:gd name="T27" fmla="*/ 393 h 745"/>
                <a:gd name="T28" fmla="*/ 702 w 741"/>
                <a:gd name="T29" fmla="*/ 426 h 745"/>
                <a:gd name="T30" fmla="*/ 669 w 741"/>
                <a:gd name="T31" fmla="*/ 463 h 745"/>
                <a:gd name="T32" fmla="*/ 639 w 741"/>
                <a:gd name="T33" fmla="*/ 502 h 745"/>
                <a:gd name="T34" fmla="*/ 614 w 741"/>
                <a:gd name="T35" fmla="*/ 545 h 745"/>
                <a:gd name="T36" fmla="*/ 594 w 741"/>
                <a:gd name="T37" fmla="*/ 590 h 745"/>
                <a:gd name="T38" fmla="*/ 579 w 741"/>
                <a:gd name="T39" fmla="*/ 638 h 745"/>
                <a:gd name="T40" fmla="*/ 567 w 741"/>
                <a:gd name="T41" fmla="*/ 688 h 745"/>
                <a:gd name="T42" fmla="*/ 532 w 741"/>
                <a:gd name="T43" fmla="*/ 707 h 745"/>
                <a:gd name="T44" fmla="*/ 494 w 741"/>
                <a:gd name="T45" fmla="*/ 723 h 745"/>
                <a:gd name="T46" fmla="*/ 455 w 741"/>
                <a:gd name="T47" fmla="*/ 736 h 745"/>
                <a:gd name="T48" fmla="*/ 414 w 741"/>
                <a:gd name="T49" fmla="*/ 743 h 745"/>
                <a:gd name="T50" fmla="*/ 371 w 741"/>
                <a:gd name="T51" fmla="*/ 745 h 745"/>
                <a:gd name="T52" fmla="*/ 321 w 741"/>
                <a:gd name="T53" fmla="*/ 742 h 745"/>
                <a:gd name="T54" fmla="*/ 273 w 741"/>
                <a:gd name="T55" fmla="*/ 733 h 745"/>
                <a:gd name="T56" fmla="*/ 227 w 741"/>
                <a:gd name="T57" fmla="*/ 717 h 745"/>
                <a:gd name="T58" fmla="*/ 184 w 741"/>
                <a:gd name="T59" fmla="*/ 695 h 745"/>
                <a:gd name="T60" fmla="*/ 145 w 741"/>
                <a:gd name="T61" fmla="*/ 668 h 745"/>
                <a:gd name="T62" fmla="*/ 109 w 741"/>
                <a:gd name="T63" fmla="*/ 636 h 745"/>
                <a:gd name="T64" fmla="*/ 78 w 741"/>
                <a:gd name="T65" fmla="*/ 600 h 745"/>
                <a:gd name="T66" fmla="*/ 51 w 741"/>
                <a:gd name="T67" fmla="*/ 561 h 745"/>
                <a:gd name="T68" fmla="*/ 30 w 741"/>
                <a:gd name="T69" fmla="*/ 518 h 745"/>
                <a:gd name="T70" fmla="*/ 14 w 741"/>
                <a:gd name="T71" fmla="*/ 472 h 745"/>
                <a:gd name="T72" fmla="*/ 4 w 741"/>
                <a:gd name="T73" fmla="*/ 423 h 745"/>
                <a:gd name="T74" fmla="*/ 0 w 741"/>
                <a:gd name="T75" fmla="*/ 373 h 745"/>
                <a:gd name="T76" fmla="*/ 4 w 741"/>
                <a:gd name="T77" fmla="*/ 322 h 745"/>
                <a:gd name="T78" fmla="*/ 14 w 741"/>
                <a:gd name="T79" fmla="*/ 273 h 745"/>
                <a:gd name="T80" fmla="*/ 30 w 741"/>
                <a:gd name="T81" fmla="*/ 227 h 745"/>
                <a:gd name="T82" fmla="*/ 51 w 741"/>
                <a:gd name="T83" fmla="*/ 184 h 745"/>
                <a:gd name="T84" fmla="*/ 78 w 741"/>
                <a:gd name="T85" fmla="*/ 144 h 745"/>
                <a:gd name="T86" fmla="*/ 109 w 741"/>
                <a:gd name="T87" fmla="*/ 108 h 745"/>
                <a:gd name="T88" fmla="*/ 145 w 741"/>
                <a:gd name="T89" fmla="*/ 77 h 745"/>
                <a:gd name="T90" fmla="*/ 184 w 741"/>
                <a:gd name="T91" fmla="*/ 51 h 745"/>
                <a:gd name="T92" fmla="*/ 227 w 741"/>
                <a:gd name="T93" fmla="*/ 29 h 745"/>
                <a:gd name="T94" fmla="*/ 273 w 741"/>
                <a:gd name="T95" fmla="*/ 12 h 745"/>
                <a:gd name="T96" fmla="*/ 321 w 741"/>
                <a:gd name="T97" fmla="*/ 3 h 745"/>
                <a:gd name="T98" fmla="*/ 371 w 741"/>
                <a:gd name="T99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1" h="745">
                  <a:moveTo>
                    <a:pt x="371" y="0"/>
                  </a:moveTo>
                  <a:lnTo>
                    <a:pt x="421" y="3"/>
                  </a:lnTo>
                  <a:lnTo>
                    <a:pt x="469" y="12"/>
                  </a:lnTo>
                  <a:lnTo>
                    <a:pt x="515" y="29"/>
                  </a:lnTo>
                  <a:lnTo>
                    <a:pt x="558" y="51"/>
                  </a:lnTo>
                  <a:lnTo>
                    <a:pt x="597" y="77"/>
                  </a:lnTo>
                  <a:lnTo>
                    <a:pt x="633" y="108"/>
                  </a:lnTo>
                  <a:lnTo>
                    <a:pt x="663" y="144"/>
                  </a:lnTo>
                  <a:lnTo>
                    <a:pt x="690" y="184"/>
                  </a:lnTo>
                  <a:lnTo>
                    <a:pt x="712" y="227"/>
                  </a:lnTo>
                  <a:lnTo>
                    <a:pt x="728" y="273"/>
                  </a:lnTo>
                  <a:lnTo>
                    <a:pt x="738" y="322"/>
                  </a:lnTo>
                  <a:lnTo>
                    <a:pt x="741" y="373"/>
                  </a:lnTo>
                  <a:lnTo>
                    <a:pt x="740" y="393"/>
                  </a:lnTo>
                  <a:lnTo>
                    <a:pt x="702" y="426"/>
                  </a:lnTo>
                  <a:lnTo>
                    <a:pt x="669" y="463"/>
                  </a:lnTo>
                  <a:lnTo>
                    <a:pt x="639" y="502"/>
                  </a:lnTo>
                  <a:lnTo>
                    <a:pt x="614" y="545"/>
                  </a:lnTo>
                  <a:lnTo>
                    <a:pt x="594" y="590"/>
                  </a:lnTo>
                  <a:lnTo>
                    <a:pt x="579" y="638"/>
                  </a:lnTo>
                  <a:lnTo>
                    <a:pt x="567" y="688"/>
                  </a:lnTo>
                  <a:lnTo>
                    <a:pt x="532" y="707"/>
                  </a:lnTo>
                  <a:lnTo>
                    <a:pt x="494" y="723"/>
                  </a:lnTo>
                  <a:lnTo>
                    <a:pt x="455" y="736"/>
                  </a:lnTo>
                  <a:lnTo>
                    <a:pt x="414" y="743"/>
                  </a:lnTo>
                  <a:lnTo>
                    <a:pt x="371" y="745"/>
                  </a:lnTo>
                  <a:lnTo>
                    <a:pt x="321" y="742"/>
                  </a:lnTo>
                  <a:lnTo>
                    <a:pt x="273" y="733"/>
                  </a:lnTo>
                  <a:lnTo>
                    <a:pt x="227" y="717"/>
                  </a:lnTo>
                  <a:lnTo>
                    <a:pt x="184" y="695"/>
                  </a:lnTo>
                  <a:lnTo>
                    <a:pt x="145" y="668"/>
                  </a:lnTo>
                  <a:lnTo>
                    <a:pt x="109" y="636"/>
                  </a:lnTo>
                  <a:lnTo>
                    <a:pt x="78" y="600"/>
                  </a:lnTo>
                  <a:lnTo>
                    <a:pt x="51" y="561"/>
                  </a:lnTo>
                  <a:lnTo>
                    <a:pt x="30" y="518"/>
                  </a:lnTo>
                  <a:lnTo>
                    <a:pt x="14" y="472"/>
                  </a:lnTo>
                  <a:lnTo>
                    <a:pt x="4" y="423"/>
                  </a:lnTo>
                  <a:lnTo>
                    <a:pt x="0" y="373"/>
                  </a:lnTo>
                  <a:lnTo>
                    <a:pt x="4" y="322"/>
                  </a:lnTo>
                  <a:lnTo>
                    <a:pt x="14" y="273"/>
                  </a:lnTo>
                  <a:lnTo>
                    <a:pt x="30" y="227"/>
                  </a:lnTo>
                  <a:lnTo>
                    <a:pt x="51" y="184"/>
                  </a:lnTo>
                  <a:lnTo>
                    <a:pt x="78" y="144"/>
                  </a:lnTo>
                  <a:lnTo>
                    <a:pt x="109" y="108"/>
                  </a:lnTo>
                  <a:lnTo>
                    <a:pt x="145" y="77"/>
                  </a:lnTo>
                  <a:lnTo>
                    <a:pt x="184" y="51"/>
                  </a:lnTo>
                  <a:lnTo>
                    <a:pt x="227" y="29"/>
                  </a:lnTo>
                  <a:lnTo>
                    <a:pt x="273" y="12"/>
                  </a:lnTo>
                  <a:lnTo>
                    <a:pt x="321" y="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"/>
            <p:cNvSpPr>
              <a:spLocks/>
            </p:cNvSpPr>
            <p:nvPr/>
          </p:nvSpPr>
          <p:spPr bwMode="auto">
            <a:xfrm>
              <a:off x="1202" y="1223"/>
              <a:ext cx="124" cy="124"/>
            </a:xfrm>
            <a:custGeom>
              <a:avLst/>
              <a:gdLst>
                <a:gd name="T0" fmla="*/ 370 w 740"/>
                <a:gd name="T1" fmla="*/ 0 h 745"/>
                <a:gd name="T2" fmla="*/ 420 w 740"/>
                <a:gd name="T3" fmla="*/ 3 h 745"/>
                <a:gd name="T4" fmla="*/ 469 w 740"/>
                <a:gd name="T5" fmla="*/ 12 h 745"/>
                <a:gd name="T6" fmla="*/ 514 w 740"/>
                <a:gd name="T7" fmla="*/ 29 h 745"/>
                <a:gd name="T8" fmla="*/ 557 w 740"/>
                <a:gd name="T9" fmla="*/ 50 h 745"/>
                <a:gd name="T10" fmla="*/ 596 w 740"/>
                <a:gd name="T11" fmla="*/ 77 h 745"/>
                <a:gd name="T12" fmla="*/ 632 w 740"/>
                <a:gd name="T13" fmla="*/ 108 h 745"/>
                <a:gd name="T14" fmla="*/ 663 w 740"/>
                <a:gd name="T15" fmla="*/ 144 h 745"/>
                <a:gd name="T16" fmla="*/ 690 w 740"/>
                <a:gd name="T17" fmla="*/ 184 h 745"/>
                <a:gd name="T18" fmla="*/ 711 w 740"/>
                <a:gd name="T19" fmla="*/ 227 h 745"/>
                <a:gd name="T20" fmla="*/ 727 w 740"/>
                <a:gd name="T21" fmla="*/ 273 h 745"/>
                <a:gd name="T22" fmla="*/ 737 w 740"/>
                <a:gd name="T23" fmla="*/ 322 h 745"/>
                <a:gd name="T24" fmla="*/ 740 w 740"/>
                <a:gd name="T25" fmla="*/ 372 h 745"/>
                <a:gd name="T26" fmla="*/ 737 w 740"/>
                <a:gd name="T27" fmla="*/ 423 h 745"/>
                <a:gd name="T28" fmla="*/ 727 w 740"/>
                <a:gd name="T29" fmla="*/ 472 h 745"/>
                <a:gd name="T30" fmla="*/ 711 w 740"/>
                <a:gd name="T31" fmla="*/ 518 h 745"/>
                <a:gd name="T32" fmla="*/ 690 w 740"/>
                <a:gd name="T33" fmla="*/ 561 h 745"/>
                <a:gd name="T34" fmla="*/ 663 w 740"/>
                <a:gd name="T35" fmla="*/ 600 h 745"/>
                <a:gd name="T36" fmla="*/ 632 w 740"/>
                <a:gd name="T37" fmla="*/ 636 h 745"/>
                <a:gd name="T38" fmla="*/ 596 w 740"/>
                <a:gd name="T39" fmla="*/ 668 h 745"/>
                <a:gd name="T40" fmla="*/ 557 w 740"/>
                <a:gd name="T41" fmla="*/ 694 h 745"/>
                <a:gd name="T42" fmla="*/ 514 w 740"/>
                <a:gd name="T43" fmla="*/ 715 h 745"/>
                <a:gd name="T44" fmla="*/ 469 w 740"/>
                <a:gd name="T45" fmla="*/ 731 h 745"/>
                <a:gd name="T46" fmla="*/ 420 w 740"/>
                <a:gd name="T47" fmla="*/ 742 h 745"/>
                <a:gd name="T48" fmla="*/ 370 w 740"/>
                <a:gd name="T49" fmla="*/ 745 h 745"/>
                <a:gd name="T50" fmla="*/ 329 w 740"/>
                <a:gd name="T51" fmla="*/ 743 h 745"/>
                <a:gd name="T52" fmla="*/ 289 w 740"/>
                <a:gd name="T53" fmla="*/ 736 h 745"/>
                <a:gd name="T54" fmla="*/ 250 w 740"/>
                <a:gd name="T55" fmla="*/ 724 h 745"/>
                <a:gd name="T56" fmla="*/ 213 w 740"/>
                <a:gd name="T57" fmla="*/ 709 h 745"/>
                <a:gd name="T58" fmla="*/ 205 w 740"/>
                <a:gd name="T59" fmla="*/ 656 h 745"/>
                <a:gd name="T60" fmla="*/ 190 w 740"/>
                <a:gd name="T61" fmla="*/ 606 h 745"/>
                <a:gd name="T62" fmla="*/ 171 w 740"/>
                <a:gd name="T63" fmla="*/ 557 h 745"/>
                <a:gd name="T64" fmla="*/ 146 w 740"/>
                <a:gd name="T65" fmla="*/ 512 h 745"/>
                <a:gd name="T66" fmla="*/ 115 w 740"/>
                <a:gd name="T67" fmla="*/ 469 h 745"/>
                <a:gd name="T68" fmla="*/ 80 w 740"/>
                <a:gd name="T69" fmla="*/ 431 h 745"/>
                <a:gd name="T70" fmla="*/ 42 w 740"/>
                <a:gd name="T71" fmla="*/ 397 h 745"/>
                <a:gd name="T72" fmla="*/ 0 w 740"/>
                <a:gd name="T73" fmla="*/ 367 h 745"/>
                <a:gd name="T74" fmla="*/ 5 w 740"/>
                <a:gd name="T75" fmla="*/ 317 h 745"/>
                <a:gd name="T76" fmla="*/ 15 w 740"/>
                <a:gd name="T77" fmla="*/ 269 h 745"/>
                <a:gd name="T78" fmla="*/ 31 w 740"/>
                <a:gd name="T79" fmla="*/ 224 h 745"/>
                <a:gd name="T80" fmla="*/ 53 w 740"/>
                <a:gd name="T81" fmla="*/ 181 h 745"/>
                <a:gd name="T82" fmla="*/ 79 w 740"/>
                <a:gd name="T83" fmla="*/ 142 h 745"/>
                <a:gd name="T84" fmla="*/ 110 w 740"/>
                <a:gd name="T85" fmla="*/ 107 h 745"/>
                <a:gd name="T86" fmla="*/ 146 w 740"/>
                <a:gd name="T87" fmla="*/ 76 h 745"/>
                <a:gd name="T88" fmla="*/ 185 w 740"/>
                <a:gd name="T89" fmla="*/ 49 h 745"/>
                <a:gd name="T90" fmla="*/ 227 w 740"/>
                <a:gd name="T91" fmla="*/ 29 h 745"/>
                <a:gd name="T92" fmla="*/ 273 w 740"/>
                <a:gd name="T93" fmla="*/ 12 h 745"/>
                <a:gd name="T94" fmla="*/ 321 w 740"/>
                <a:gd name="T95" fmla="*/ 3 h 745"/>
                <a:gd name="T96" fmla="*/ 370 w 740"/>
                <a:gd name="T97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0" h="745">
                  <a:moveTo>
                    <a:pt x="370" y="0"/>
                  </a:moveTo>
                  <a:lnTo>
                    <a:pt x="420" y="3"/>
                  </a:lnTo>
                  <a:lnTo>
                    <a:pt x="469" y="12"/>
                  </a:lnTo>
                  <a:lnTo>
                    <a:pt x="514" y="29"/>
                  </a:lnTo>
                  <a:lnTo>
                    <a:pt x="557" y="50"/>
                  </a:lnTo>
                  <a:lnTo>
                    <a:pt x="596" y="77"/>
                  </a:lnTo>
                  <a:lnTo>
                    <a:pt x="632" y="108"/>
                  </a:lnTo>
                  <a:lnTo>
                    <a:pt x="663" y="144"/>
                  </a:lnTo>
                  <a:lnTo>
                    <a:pt x="690" y="184"/>
                  </a:lnTo>
                  <a:lnTo>
                    <a:pt x="711" y="227"/>
                  </a:lnTo>
                  <a:lnTo>
                    <a:pt x="727" y="273"/>
                  </a:lnTo>
                  <a:lnTo>
                    <a:pt x="737" y="322"/>
                  </a:lnTo>
                  <a:lnTo>
                    <a:pt x="740" y="372"/>
                  </a:lnTo>
                  <a:lnTo>
                    <a:pt x="737" y="423"/>
                  </a:lnTo>
                  <a:lnTo>
                    <a:pt x="727" y="472"/>
                  </a:lnTo>
                  <a:lnTo>
                    <a:pt x="711" y="518"/>
                  </a:lnTo>
                  <a:lnTo>
                    <a:pt x="690" y="561"/>
                  </a:lnTo>
                  <a:lnTo>
                    <a:pt x="663" y="600"/>
                  </a:lnTo>
                  <a:lnTo>
                    <a:pt x="632" y="636"/>
                  </a:lnTo>
                  <a:lnTo>
                    <a:pt x="596" y="668"/>
                  </a:lnTo>
                  <a:lnTo>
                    <a:pt x="557" y="694"/>
                  </a:lnTo>
                  <a:lnTo>
                    <a:pt x="514" y="715"/>
                  </a:lnTo>
                  <a:lnTo>
                    <a:pt x="469" y="731"/>
                  </a:lnTo>
                  <a:lnTo>
                    <a:pt x="420" y="742"/>
                  </a:lnTo>
                  <a:lnTo>
                    <a:pt x="370" y="745"/>
                  </a:lnTo>
                  <a:lnTo>
                    <a:pt x="329" y="743"/>
                  </a:lnTo>
                  <a:lnTo>
                    <a:pt x="289" y="736"/>
                  </a:lnTo>
                  <a:lnTo>
                    <a:pt x="250" y="724"/>
                  </a:lnTo>
                  <a:lnTo>
                    <a:pt x="213" y="709"/>
                  </a:lnTo>
                  <a:lnTo>
                    <a:pt x="205" y="656"/>
                  </a:lnTo>
                  <a:lnTo>
                    <a:pt x="190" y="606"/>
                  </a:lnTo>
                  <a:lnTo>
                    <a:pt x="171" y="557"/>
                  </a:lnTo>
                  <a:lnTo>
                    <a:pt x="146" y="512"/>
                  </a:lnTo>
                  <a:lnTo>
                    <a:pt x="115" y="469"/>
                  </a:lnTo>
                  <a:lnTo>
                    <a:pt x="80" y="431"/>
                  </a:lnTo>
                  <a:lnTo>
                    <a:pt x="42" y="397"/>
                  </a:lnTo>
                  <a:lnTo>
                    <a:pt x="0" y="367"/>
                  </a:lnTo>
                  <a:lnTo>
                    <a:pt x="5" y="317"/>
                  </a:lnTo>
                  <a:lnTo>
                    <a:pt x="15" y="269"/>
                  </a:lnTo>
                  <a:lnTo>
                    <a:pt x="31" y="224"/>
                  </a:lnTo>
                  <a:lnTo>
                    <a:pt x="53" y="181"/>
                  </a:lnTo>
                  <a:lnTo>
                    <a:pt x="79" y="142"/>
                  </a:lnTo>
                  <a:lnTo>
                    <a:pt x="110" y="107"/>
                  </a:lnTo>
                  <a:lnTo>
                    <a:pt x="146" y="76"/>
                  </a:lnTo>
                  <a:lnTo>
                    <a:pt x="185" y="49"/>
                  </a:lnTo>
                  <a:lnTo>
                    <a:pt x="227" y="29"/>
                  </a:lnTo>
                  <a:lnTo>
                    <a:pt x="273" y="12"/>
                  </a:lnTo>
                  <a:lnTo>
                    <a:pt x="321" y="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"/>
            <p:cNvSpPr>
              <a:spLocks/>
            </p:cNvSpPr>
            <p:nvPr/>
          </p:nvSpPr>
          <p:spPr bwMode="auto">
            <a:xfrm>
              <a:off x="998" y="1349"/>
              <a:ext cx="124" cy="125"/>
            </a:xfrm>
            <a:custGeom>
              <a:avLst/>
              <a:gdLst>
                <a:gd name="T0" fmla="*/ 371 w 741"/>
                <a:gd name="T1" fmla="*/ 0 h 747"/>
                <a:gd name="T2" fmla="*/ 420 w 741"/>
                <a:gd name="T3" fmla="*/ 4 h 747"/>
                <a:gd name="T4" fmla="*/ 468 w 741"/>
                <a:gd name="T5" fmla="*/ 14 h 747"/>
                <a:gd name="T6" fmla="*/ 514 w 741"/>
                <a:gd name="T7" fmla="*/ 30 h 747"/>
                <a:gd name="T8" fmla="*/ 558 w 741"/>
                <a:gd name="T9" fmla="*/ 52 h 747"/>
                <a:gd name="T10" fmla="*/ 597 w 741"/>
                <a:gd name="T11" fmla="*/ 79 h 747"/>
                <a:gd name="T12" fmla="*/ 632 w 741"/>
                <a:gd name="T13" fmla="*/ 110 h 747"/>
                <a:gd name="T14" fmla="*/ 663 w 741"/>
                <a:gd name="T15" fmla="*/ 146 h 747"/>
                <a:gd name="T16" fmla="*/ 690 w 741"/>
                <a:gd name="T17" fmla="*/ 185 h 747"/>
                <a:gd name="T18" fmla="*/ 711 w 741"/>
                <a:gd name="T19" fmla="*/ 229 h 747"/>
                <a:gd name="T20" fmla="*/ 727 w 741"/>
                <a:gd name="T21" fmla="*/ 275 h 747"/>
                <a:gd name="T22" fmla="*/ 737 w 741"/>
                <a:gd name="T23" fmla="*/ 323 h 747"/>
                <a:gd name="T24" fmla="*/ 741 w 741"/>
                <a:gd name="T25" fmla="*/ 374 h 747"/>
                <a:gd name="T26" fmla="*/ 737 w 741"/>
                <a:gd name="T27" fmla="*/ 424 h 747"/>
                <a:gd name="T28" fmla="*/ 727 w 741"/>
                <a:gd name="T29" fmla="*/ 472 h 747"/>
                <a:gd name="T30" fmla="*/ 711 w 741"/>
                <a:gd name="T31" fmla="*/ 518 h 747"/>
                <a:gd name="T32" fmla="*/ 690 w 741"/>
                <a:gd name="T33" fmla="*/ 562 h 747"/>
                <a:gd name="T34" fmla="*/ 663 w 741"/>
                <a:gd name="T35" fmla="*/ 601 h 747"/>
                <a:gd name="T36" fmla="*/ 632 w 741"/>
                <a:gd name="T37" fmla="*/ 637 h 747"/>
                <a:gd name="T38" fmla="*/ 597 w 741"/>
                <a:gd name="T39" fmla="*/ 668 h 747"/>
                <a:gd name="T40" fmla="*/ 558 w 741"/>
                <a:gd name="T41" fmla="*/ 696 h 747"/>
                <a:gd name="T42" fmla="*/ 514 w 741"/>
                <a:gd name="T43" fmla="*/ 717 h 747"/>
                <a:gd name="T44" fmla="*/ 468 w 741"/>
                <a:gd name="T45" fmla="*/ 733 h 747"/>
                <a:gd name="T46" fmla="*/ 420 w 741"/>
                <a:gd name="T47" fmla="*/ 743 h 747"/>
                <a:gd name="T48" fmla="*/ 371 w 741"/>
                <a:gd name="T49" fmla="*/ 747 h 747"/>
                <a:gd name="T50" fmla="*/ 320 w 741"/>
                <a:gd name="T51" fmla="*/ 743 h 747"/>
                <a:gd name="T52" fmla="*/ 272 w 741"/>
                <a:gd name="T53" fmla="*/ 733 h 747"/>
                <a:gd name="T54" fmla="*/ 227 w 741"/>
                <a:gd name="T55" fmla="*/ 717 h 747"/>
                <a:gd name="T56" fmla="*/ 183 w 741"/>
                <a:gd name="T57" fmla="*/ 696 h 747"/>
                <a:gd name="T58" fmla="*/ 144 w 741"/>
                <a:gd name="T59" fmla="*/ 668 h 747"/>
                <a:gd name="T60" fmla="*/ 109 w 741"/>
                <a:gd name="T61" fmla="*/ 637 h 747"/>
                <a:gd name="T62" fmla="*/ 78 w 741"/>
                <a:gd name="T63" fmla="*/ 601 h 747"/>
                <a:gd name="T64" fmla="*/ 50 w 741"/>
                <a:gd name="T65" fmla="*/ 562 h 747"/>
                <a:gd name="T66" fmla="*/ 30 w 741"/>
                <a:gd name="T67" fmla="*/ 518 h 747"/>
                <a:gd name="T68" fmla="*/ 13 w 741"/>
                <a:gd name="T69" fmla="*/ 472 h 747"/>
                <a:gd name="T70" fmla="*/ 3 w 741"/>
                <a:gd name="T71" fmla="*/ 424 h 747"/>
                <a:gd name="T72" fmla="*/ 0 w 741"/>
                <a:gd name="T73" fmla="*/ 374 h 747"/>
                <a:gd name="T74" fmla="*/ 3 w 741"/>
                <a:gd name="T75" fmla="*/ 323 h 747"/>
                <a:gd name="T76" fmla="*/ 13 w 741"/>
                <a:gd name="T77" fmla="*/ 275 h 747"/>
                <a:gd name="T78" fmla="*/ 30 w 741"/>
                <a:gd name="T79" fmla="*/ 229 h 747"/>
                <a:gd name="T80" fmla="*/ 50 w 741"/>
                <a:gd name="T81" fmla="*/ 185 h 747"/>
                <a:gd name="T82" fmla="*/ 78 w 741"/>
                <a:gd name="T83" fmla="*/ 146 h 747"/>
                <a:gd name="T84" fmla="*/ 109 w 741"/>
                <a:gd name="T85" fmla="*/ 110 h 747"/>
                <a:gd name="T86" fmla="*/ 144 w 741"/>
                <a:gd name="T87" fmla="*/ 79 h 747"/>
                <a:gd name="T88" fmla="*/ 183 w 741"/>
                <a:gd name="T89" fmla="*/ 52 h 747"/>
                <a:gd name="T90" fmla="*/ 227 w 741"/>
                <a:gd name="T91" fmla="*/ 30 h 747"/>
                <a:gd name="T92" fmla="*/ 272 w 741"/>
                <a:gd name="T93" fmla="*/ 14 h 747"/>
                <a:gd name="T94" fmla="*/ 320 w 741"/>
                <a:gd name="T95" fmla="*/ 4 h 747"/>
                <a:gd name="T96" fmla="*/ 371 w 741"/>
                <a:gd name="T97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1" h="747">
                  <a:moveTo>
                    <a:pt x="371" y="0"/>
                  </a:moveTo>
                  <a:lnTo>
                    <a:pt x="420" y="4"/>
                  </a:lnTo>
                  <a:lnTo>
                    <a:pt x="468" y="14"/>
                  </a:lnTo>
                  <a:lnTo>
                    <a:pt x="514" y="30"/>
                  </a:lnTo>
                  <a:lnTo>
                    <a:pt x="558" y="52"/>
                  </a:lnTo>
                  <a:lnTo>
                    <a:pt x="597" y="79"/>
                  </a:lnTo>
                  <a:lnTo>
                    <a:pt x="632" y="110"/>
                  </a:lnTo>
                  <a:lnTo>
                    <a:pt x="663" y="146"/>
                  </a:lnTo>
                  <a:lnTo>
                    <a:pt x="690" y="185"/>
                  </a:lnTo>
                  <a:lnTo>
                    <a:pt x="711" y="229"/>
                  </a:lnTo>
                  <a:lnTo>
                    <a:pt x="727" y="275"/>
                  </a:lnTo>
                  <a:lnTo>
                    <a:pt x="737" y="323"/>
                  </a:lnTo>
                  <a:lnTo>
                    <a:pt x="741" y="374"/>
                  </a:lnTo>
                  <a:lnTo>
                    <a:pt x="737" y="424"/>
                  </a:lnTo>
                  <a:lnTo>
                    <a:pt x="727" y="472"/>
                  </a:lnTo>
                  <a:lnTo>
                    <a:pt x="711" y="518"/>
                  </a:lnTo>
                  <a:lnTo>
                    <a:pt x="690" y="562"/>
                  </a:lnTo>
                  <a:lnTo>
                    <a:pt x="663" y="601"/>
                  </a:lnTo>
                  <a:lnTo>
                    <a:pt x="632" y="637"/>
                  </a:lnTo>
                  <a:lnTo>
                    <a:pt x="597" y="668"/>
                  </a:lnTo>
                  <a:lnTo>
                    <a:pt x="558" y="696"/>
                  </a:lnTo>
                  <a:lnTo>
                    <a:pt x="514" y="717"/>
                  </a:lnTo>
                  <a:lnTo>
                    <a:pt x="468" y="733"/>
                  </a:lnTo>
                  <a:lnTo>
                    <a:pt x="420" y="743"/>
                  </a:lnTo>
                  <a:lnTo>
                    <a:pt x="371" y="747"/>
                  </a:lnTo>
                  <a:lnTo>
                    <a:pt x="320" y="743"/>
                  </a:lnTo>
                  <a:lnTo>
                    <a:pt x="272" y="733"/>
                  </a:lnTo>
                  <a:lnTo>
                    <a:pt x="227" y="717"/>
                  </a:lnTo>
                  <a:lnTo>
                    <a:pt x="183" y="696"/>
                  </a:lnTo>
                  <a:lnTo>
                    <a:pt x="144" y="668"/>
                  </a:lnTo>
                  <a:lnTo>
                    <a:pt x="109" y="637"/>
                  </a:lnTo>
                  <a:lnTo>
                    <a:pt x="78" y="601"/>
                  </a:lnTo>
                  <a:lnTo>
                    <a:pt x="50" y="562"/>
                  </a:lnTo>
                  <a:lnTo>
                    <a:pt x="30" y="518"/>
                  </a:lnTo>
                  <a:lnTo>
                    <a:pt x="13" y="472"/>
                  </a:lnTo>
                  <a:lnTo>
                    <a:pt x="3" y="424"/>
                  </a:lnTo>
                  <a:lnTo>
                    <a:pt x="0" y="374"/>
                  </a:lnTo>
                  <a:lnTo>
                    <a:pt x="3" y="323"/>
                  </a:lnTo>
                  <a:lnTo>
                    <a:pt x="13" y="275"/>
                  </a:lnTo>
                  <a:lnTo>
                    <a:pt x="30" y="229"/>
                  </a:lnTo>
                  <a:lnTo>
                    <a:pt x="50" y="185"/>
                  </a:lnTo>
                  <a:lnTo>
                    <a:pt x="78" y="146"/>
                  </a:lnTo>
                  <a:lnTo>
                    <a:pt x="109" y="110"/>
                  </a:lnTo>
                  <a:lnTo>
                    <a:pt x="144" y="79"/>
                  </a:lnTo>
                  <a:lnTo>
                    <a:pt x="183" y="52"/>
                  </a:lnTo>
                  <a:lnTo>
                    <a:pt x="227" y="30"/>
                  </a:lnTo>
                  <a:lnTo>
                    <a:pt x="272" y="14"/>
                  </a:lnTo>
                  <a:lnTo>
                    <a:pt x="320" y="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2"/>
            <p:cNvSpPr>
              <a:spLocks/>
            </p:cNvSpPr>
            <p:nvPr/>
          </p:nvSpPr>
          <p:spPr bwMode="auto">
            <a:xfrm>
              <a:off x="1113" y="1414"/>
              <a:ext cx="154" cy="163"/>
            </a:xfrm>
            <a:custGeom>
              <a:avLst/>
              <a:gdLst>
                <a:gd name="T0" fmla="*/ 141 w 927"/>
                <a:gd name="T1" fmla="*/ 0 h 982"/>
                <a:gd name="T2" fmla="*/ 452 w 927"/>
                <a:gd name="T3" fmla="*/ 0 h 982"/>
                <a:gd name="T4" fmla="*/ 509 w 927"/>
                <a:gd name="T5" fmla="*/ 3 h 982"/>
                <a:gd name="T6" fmla="*/ 561 w 927"/>
                <a:gd name="T7" fmla="*/ 12 h 982"/>
                <a:gd name="T8" fmla="*/ 613 w 927"/>
                <a:gd name="T9" fmla="*/ 27 h 982"/>
                <a:gd name="T10" fmla="*/ 661 w 927"/>
                <a:gd name="T11" fmla="*/ 48 h 982"/>
                <a:gd name="T12" fmla="*/ 707 w 927"/>
                <a:gd name="T13" fmla="*/ 75 h 982"/>
                <a:gd name="T14" fmla="*/ 749 w 927"/>
                <a:gd name="T15" fmla="*/ 105 h 982"/>
                <a:gd name="T16" fmla="*/ 788 w 927"/>
                <a:gd name="T17" fmla="*/ 139 h 982"/>
                <a:gd name="T18" fmla="*/ 822 w 927"/>
                <a:gd name="T19" fmla="*/ 179 h 982"/>
                <a:gd name="T20" fmla="*/ 852 w 927"/>
                <a:gd name="T21" fmla="*/ 221 h 982"/>
                <a:gd name="T22" fmla="*/ 879 w 927"/>
                <a:gd name="T23" fmla="*/ 268 h 982"/>
                <a:gd name="T24" fmla="*/ 899 w 927"/>
                <a:gd name="T25" fmla="*/ 317 h 982"/>
                <a:gd name="T26" fmla="*/ 914 w 927"/>
                <a:gd name="T27" fmla="*/ 368 h 982"/>
                <a:gd name="T28" fmla="*/ 923 w 927"/>
                <a:gd name="T29" fmla="*/ 422 h 982"/>
                <a:gd name="T30" fmla="*/ 927 w 927"/>
                <a:gd name="T31" fmla="*/ 478 h 982"/>
                <a:gd name="T32" fmla="*/ 927 w 927"/>
                <a:gd name="T33" fmla="*/ 864 h 982"/>
                <a:gd name="T34" fmla="*/ 924 w 927"/>
                <a:gd name="T35" fmla="*/ 864 h 982"/>
                <a:gd name="T36" fmla="*/ 899 w 927"/>
                <a:gd name="T37" fmla="*/ 877 h 982"/>
                <a:gd name="T38" fmla="*/ 893 w 927"/>
                <a:gd name="T39" fmla="*/ 880 h 982"/>
                <a:gd name="T40" fmla="*/ 882 w 927"/>
                <a:gd name="T41" fmla="*/ 885 h 982"/>
                <a:gd name="T42" fmla="*/ 865 w 927"/>
                <a:gd name="T43" fmla="*/ 892 h 982"/>
                <a:gd name="T44" fmla="*/ 843 w 927"/>
                <a:gd name="T45" fmla="*/ 901 h 982"/>
                <a:gd name="T46" fmla="*/ 814 w 927"/>
                <a:gd name="T47" fmla="*/ 911 h 982"/>
                <a:gd name="T48" fmla="*/ 781 w 927"/>
                <a:gd name="T49" fmla="*/ 922 h 982"/>
                <a:gd name="T50" fmla="*/ 742 w 927"/>
                <a:gd name="T51" fmla="*/ 933 h 982"/>
                <a:gd name="T52" fmla="*/ 698 w 927"/>
                <a:gd name="T53" fmla="*/ 944 h 982"/>
                <a:gd name="T54" fmla="*/ 648 w 927"/>
                <a:gd name="T55" fmla="*/ 954 h 982"/>
                <a:gd name="T56" fmla="*/ 595 w 927"/>
                <a:gd name="T57" fmla="*/ 965 h 982"/>
                <a:gd name="T58" fmla="*/ 535 w 927"/>
                <a:gd name="T59" fmla="*/ 973 h 982"/>
                <a:gd name="T60" fmla="*/ 471 w 927"/>
                <a:gd name="T61" fmla="*/ 978 h 982"/>
                <a:gd name="T62" fmla="*/ 402 w 927"/>
                <a:gd name="T63" fmla="*/ 982 h 982"/>
                <a:gd name="T64" fmla="*/ 402 w 927"/>
                <a:gd name="T65" fmla="*/ 863 h 982"/>
                <a:gd name="T66" fmla="*/ 399 w 927"/>
                <a:gd name="T67" fmla="*/ 800 h 982"/>
                <a:gd name="T68" fmla="*/ 388 w 927"/>
                <a:gd name="T69" fmla="*/ 738 h 982"/>
                <a:gd name="T70" fmla="*/ 372 w 927"/>
                <a:gd name="T71" fmla="*/ 680 h 982"/>
                <a:gd name="T72" fmla="*/ 349 w 927"/>
                <a:gd name="T73" fmla="*/ 624 h 982"/>
                <a:gd name="T74" fmla="*/ 322 w 927"/>
                <a:gd name="T75" fmla="*/ 571 h 982"/>
                <a:gd name="T76" fmla="*/ 289 w 927"/>
                <a:gd name="T77" fmla="*/ 521 h 982"/>
                <a:gd name="T78" fmla="*/ 251 w 927"/>
                <a:gd name="T79" fmla="*/ 476 h 982"/>
                <a:gd name="T80" fmla="*/ 207 w 927"/>
                <a:gd name="T81" fmla="*/ 435 h 982"/>
                <a:gd name="T82" fmla="*/ 162 w 927"/>
                <a:gd name="T83" fmla="*/ 398 h 982"/>
                <a:gd name="T84" fmla="*/ 111 w 927"/>
                <a:gd name="T85" fmla="*/ 367 h 982"/>
                <a:gd name="T86" fmla="*/ 57 w 927"/>
                <a:gd name="T87" fmla="*/ 340 h 982"/>
                <a:gd name="T88" fmla="*/ 0 w 927"/>
                <a:gd name="T89" fmla="*/ 319 h 982"/>
                <a:gd name="T90" fmla="*/ 34 w 927"/>
                <a:gd name="T91" fmla="*/ 284 h 982"/>
                <a:gd name="T92" fmla="*/ 64 w 927"/>
                <a:gd name="T93" fmla="*/ 243 h 982"/>
                <a:gd name="T94" fmla="*/ 91 w 927"/>
                <a:gd name="T95" fmla="*/ 199 h 982"/>
                <a:gd name="T96" fmla="*/ 111 w 927"/>
                <a:gd name="T97" fmla="*/ 153 h 982"/>
                <a:gd name="T98" fmla="*/ 126 w 927"/>
                <a:gd name="T99" fmla="*/ 104 h 982"/>
                <a:gd name="T100" fmla="*/ 136 w 927"/>
                <a:gd name="T101" fmla="*/ 53 h 982"/>
                <a:gd name="T102" fmla="*/ 141 w 927"/>
                <a:gd name="T10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7" h="982">
                  <a:moveTo>
                    <a:pt x="141" y="0"/>
                  </a:moveTo>
                  <a:lnTo>
                    <a:pt x="452" y="0"/>
                  </a:lnTo>
                  <a:lnTo>
                    <a:pt x="509" y="3"/>
                  </a:lnTo>
                  <a:lnTo>
                    <a:pt x="561" y="12"/>
                  </a:lnTo>
                  <a:lnTo>
                    <a:pt x="613" y="27"/>
                  </a:lnTo>
                  <a:lnTo>
                    <a:pt x="661" y="48"/>
                  </a:lnTo>
                  <a:lnTo>
                    <a:pt x="707" y="75"/>
                  </a:lnTo>
                  <a:lnTo>
                    <a:pt x="749" y="105"/>
                  </a:lnTo>
                  <a:lnTo>
                    <a:pt x="788" y="139"/>
                  </a:lnTo>
                  <a:lnTo>
                    <a:pt x="822" y="179"/>
                  </a:lnTo>
                  <a:lnTo>
                    <a:pt x="852" y="221"/>
                  </a:lnTo>
                  <a:lnTo>
                    <a:pt x="879" y="268"/>
                  </a:lnTo>
                  <a:lnTo>
                    <a:pt x="899" y="317"/>
                  </a:lnTo>
                  <a:lnTo>
                    <a:pt x="914" y="368"/>
                  </a:lnTo>
                  <a:lnTo>
                    <a:pt x="923" y="422"/>
                  </a:lnTo>
                  <a:lnTo>
                    <a:pt x="927" y="478"/>
                  </a:lnTo>
                  <a:lnTo>
                    <a:pt x="927" y="864"/>
                  </a:lnTo>
                  <a:lnTo>
                    <a:pt x="924" y="864"/>
                  </a:lnTo>
                  <a:lnTo>
                    <a:pt x="899" y="877"/>
                  </a:lnTo>
                  <a:lnTo>
                    <a:pt x="893" y="880"/>
                  </a:lnTo>
                  <a:lnTo>
                    <a:pt x="882" y="885"/>
                  </a:lnTo>
                  <a:lnTo>
                    <a:pt x="865" y="892"/>
                  </a:lnTo>
                  <a:lnTo>
                    <a:pt x="843" y="901"/>
                  </a:lnTo>
                  <a:lnTo>
                    <a:pt x="814" y="911"/>
                  </a:lnTo>
                  <a:lnTo>
                    <a:pt x="781" y="922"/>
                  </a:lnTo>
                  <a:lnTo>
                    <a:pt x="742" y="933"/>
                  </a:lnTo>
                  <a:lnTo>
                    <a:pt x="698" y="944"/>
                  </a:lnTo>
                  <a:lnTo>
                    <a:pt x="648" y="954"/>
                  </a:lnTo>
                  <a:lnTo>
                    <a:pt x="595" y="965"/>
                  </a:lnTo>
                  <a:lnTo>
                    <a:pt x="535" y="973"/>
                  </a:lnTo>
                  <a:lnTo>
                    <a:pt x="471" y="978"/>
                  </a:lnTo>
                  <a:lnTo>
                    <a:pt x="402" y="982"/>
                  </a:lnTo>
                  <a:lnTo>
                    <a:pt x="402" y="863"/>
                  </a:lnTo>
                  <a:lnTo>
                    <a:pt x="399" y="800"/>
                  </a:lnTo>
                  <a:lnTo>
                    <a:pt x="388" y="738"/>
                  </a:lnTo>
                  <a:lnTo>
                    <a:pt x="372" y="680"/>
                  </a:lnTo>
                  <a:lnTo>
                    <a:pt x="349" y="624"/>
                  </a:lnTo>
                  <a:lnTo>
                    <a:pt x="322" y="571"/>
                  </a:lnTo>
                  <a:lnTo>
                    <a:pt x="289" y="521"/>
                  </a:lnTo>
                  <a:lnTo>
                    <a:pt x="251" y="476"/>
                  </a:lnTo>
                  <a:lnTo>
                    <a:pt x="207" y="435"/>
                  </a:lnTo>
                  <a:lnTo>
                    <a:pt x="162" y="398"/>
                  </a:lnTo>
                  <a:lnTo>
                    <a:pt x="111" y="367"/>
                  </a:lnTo>
                  <a:lnTo>
                    <a:pt x="57" y="340"/>
                  </a:lnTo>
                  <a:lnTo>
                    <a:pt x="0" y="319"/>
                  </a:lnTo>
                  <a:lnTo>
                    <a:pt x="34" y="284"/>
                  </a:lnTo>
                  <a:lnTo>
                    <a:pt x="64" y="243"/>
                  </a:lnTo>
                  <a:lnTo>
                    <a:pt x="91" y="199"/>
                  </a:lnTo>
                  <a:lnTo>
                    <a:pt x="111" y="153"/>
                  </a:lnTo>
                  <a:lnTo>
                    <a:pt x="126" y="104"/>
                  </a:lnTo>
                  <a:lnTo>
                    <a:pt x="136" y="53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auto">
            <a:xfrm>
              <a:off x="1215" y="1351"/>
              <a:ext cx="154" cy="164"/>
            </a:xfrm>
            <a:custGeom>
              <a:avLst/>
              <a:gdLst>
                <a:gd name="T0" fmla="*/ 140 w 926"/>
                <a:gd name="T1" fmla="*/ 0 h 982"/>
                <a:gd name="T2" fmla="*/ 452 w 926"/>
                <a:gd name="T3" fmla="*/ 0 h 982"/>
                <a:gd name="T4" fmla="*/ 507 w 926"/>
                <a:gd name="T5" fmla="*/ 3 h 982"/>
                <a:gd name="T6" fmla="*/ 561 w 926"/>
                <a:gd name="T7" fmla="*/ 12 h 982"/>
                <a:gd name="T8" fmla="*/ 611 w 926"/>
                <a:gd name="T9" fmla="*/ 27 h 982"/>
                <a:gd name="T10" fmla="*/ 660 w 926"/>
                <a:gd name="T11" fmla="*/ 48 h 982"/>
                <a:gd name="T12" fmla="*/ 706 w 926"/>
                <a:gd name="T13" fmla="*/ 74 h 982"/>
                <a:gd name="T14" fmla="*/ 749 w 926"/>
                <a:gd name="T15" fmla="*/ 105 h 982"/>
                <a:gd name="T16" fmla="*/ 788 w 926"/>
                <a:gd name="T17" fmla="*/ 139 h 982"/>
                <a:gd name="T18" fmla="*/ 822 w 926"/>
                <a:gd name="T19" fmla="*/ 179 h 982"/>
                <a:gd name="T20" fmla="*/ 852 w 926"/>
                <a:gd name="T21" fmla="*/ 221 h 982"/>
                <a:gd name="T22" fmla="*/ 878 w 926"/>
                <a:gd name="T23" fmla="*/ 267 h 982"/>
                <a:gd name="T24" fmla="*/ 899 w 926"/>
                <a:gd name="T25" fmla="*/ 316 h 982"/>
                <a:gd name="T26" fmla="*/ 914 w 926"/>
                <a:gd name="T27" fmla="*/ 368 h 982"/>
                <a:gd name="T28" fmla="*/ 923 w 926"/>
                <a:gd name="T29" fmla="*/ 422 h 982"/>
                <a:gd name="T30" fmla="*/ 926 w 926"/>
                <a:gd name="T31" fmla="*/ 477 h 982"/>
                <a:gd name="T32" fmla="*/ 926 w 926"/>
                <a:gd name="T33" fmla="*/ 864 h 982"/>
                <a:gd name="T34" fmla="*/ 924 w 926"/>
                <a:gd name="T35" fmla="*/ 864 h 982"/>
                <a:gd name="T36" fmla="*/ 899 w 926"/>
                <a:gd name="T37" fmla="*/ 877 h 982"/>
                <a:gd name="T38" fmla="*/ 893 w 926"/>
                <a:gd name="T39" fmla="*/ 880 h 982"/>
                <a:gd name="T40" fmla="*/ 882 w 926"/>
                <a:gd name="T41" fmla="*/ 885 h 982"/>
                <a:gd name="T42" fmla="*/ 864 w 926"/>
                <a:gd name="T43" fmla="*/ 892 h 982"/>
                <a:gd name="T44" fmla="*/ 841 w 926"/>
                <a:gd name="T45" fmla="*/ 901 h 982"/>
                <a:gd name="T46" fmla="*/ 814 w 926"/>
                <a:gd name="T47" fmla="*/ 911 h 982"/>
                <a:gd name="T48" fmla="*/ 780 w 926"/>
                <a:gd name="T49" fmla="*/ 922 h 982"/>
                <a:gd name="T50" fmla="*/ 741 w 926"/>
                <a:gd name="T51" fmla="*/ 933 h 982"/>
                <a:gd name="T52" fmla="*/ 697 w 926"/>
                <a:gd name="T53" fmla="*/ 944 h 982"/>
                <a:gd name="T54" fmla="*/ 648 w 926"/>
                <a:gd name="T55" fmla="*/ 954 h 982"/>
                <a:gd name="T56" fmla="*/ 594 w 926"/>
                <a:gd name="T57" fmla="*/ 965 h 982"/>
                <a:gd name="T58" fmla="*/ 534 w 926"/>
                <a:gd name="T59" fmla="*/ 971 h 982"/>
                <a:gd name="T60" fmla="*/ 470 w 926"/>
                <a:gd name="T61" fmla="*/ 978 h 982"/>
                <a:gd name="T62" fmla="*/ 402 w 926"/>
                <a:gd name="T63" fmla="*/ 982 h 982"/>
                <a:gd name="T64" fmla="*/ 402 w 926"/>
                <a:gd name="T65" fmla="*/ 863 h 982"/>
                <a:gd name="T66" fmla="*/ 398 w 926"/>
                <a:gd name="T67" fmla="*/ 799 h 982"/>
                <a:gd name="T68" fmla="*/ 388 w 926"/>
                <a:gd name="T69" fmla="*/ 738 h 982"/>
                <a:gd name="T70" fmla="*/ 372 w 926"/>
                <a:gd name="T71" fmla="*/ 679 h 982"/>
                <a:gd name="T72" fmla="*/ 349 w 926"/>
                <a:gd name="T73" fmla="*/ 624 h 982"/>
                <a:gd name="T74" fmla="*/ 321 w 926"/>
                <a:gd name="T75" fmla="*/ 571 h 982"/>
                <a:gd name="T76" fmla="*/ 288 w 926"/>
                <a:gd name="T77" fmla="*/ 521 h 982"/>
                <a:gd name="T78" fmla="*/ 249 w 926"/>
                <a:gd name="T79" fmla="*/ 476 h 982"/>
                <a:gd name="T80" fmla="*/ 207 w 926"/>
                <a:gd name="T81" fmla="*/ 435 h 982"/>
                <a:gd name="T82" fmla="*/ 160 w 926"/>
                <a:gd name="T83" fmla="*/ 398 h 982"/>
                <a:gd name="T84" fmla="*/ 110 w 926"/>
                <a:gd name="T85" fmla="*/ 367 h 982"/>
                <a:gd name="T86" fmla="*/ 57 w 926"/>
                <a:gd name="T87" fmla="*/ 340 h 982"/>
                <a:gd name="T88" fmla="*/ 0 w 926"/>
                <a:gd name="T89" fmla="*/ 319 h 982"/>
                <a:gd name="T90" fmla="*/ 34 w 926"/>
                <a:gd name="T91" fmla="*/ 284 h 982"/>
                <a:gd name="T92" fmla="*/ 64 w 926"/>
                <a:gd name="T93" fmla="*/ 243 h 982"/>
                <a:gd name="T94" fmla="*/ 89 w 926"/>
                <a:gd name="T95" fmla="*/ 199 h 982"/>
                <a:gd name="T96" fmla="*/ 110 w 926"/>
                <a:gd name="T97" fmla="*/ 153 h 982"/>
                <a:gd name="T98" fmla="*/ 126 w 926"/>
                <a:gd name="T99" fmla="*/ 104 h 982"/>
                <a:gd name="T100" fmla="*/ 136 w 926"/>
                <a:gd name="T101" fmla="*/ 53 h 982"/>
                <a:gd name="T102" fmla="*/ 140 w 926"/>
                <a:gd name="T10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6" h="982">
                  <a:moveTo>
                    <a:pt x="140" y="0"/>
                  </a:moveTo>
                  <a:lnTo>
                    <a:pt x="452" y="0"/>
                  </a:lnTo>
                  <a:lnTo>
                    <a:pt x="507" y="3"/>
                  </a:lnTo>
                  <a:lnTo>
                    <a:pt x="561" y="12"/>
                  </a:lnTo>
                  <a:lnTo>
                    <a:pt x="611" y="27"/>
                  </a:lnTo>
                  <a:lnTo>
                    <a:pt x="660" y="48"/>
                  </a:lnTo>
                  <a:lnTo>
                    <a:pt x="706" y="74"/>
                  </a:lnTo>
                  <a:lnTo>
                    <a:pt x="749" y="105"/>
                  </a:lnTo>
                  <a:lnTo>
                    <a:pt x="788" y="139"/>
                  </a:lnTo>
                  <a:lnTo>
                    <a:pt x="822" y="179"/>
                  </a:lnTo>
                  <a:lnTo>
                    <a:pt x="852" y="221"/>
                  </a:lnTo>
                  <a:lnTo>
                    <a:pt x="878" y="267"/>
                  </a:lnTo>
                  <a:lnTo>
                    <a:pt x="899" y="316"/>
                  </a:lnTo>
                  <a:lnTo>
                    <a:pt x="914" y="368"/>
                  </a:lnTo>
                  <a:lnTo>
                    <a:pt x="923" y="422"/>
                  </a:lnTo>
                  <a:lnTo>
                    <a:pt x="926" y="477"/>
                  </a:lnTo>
                  <a:lnTo>
                    <a:pt x="926" y="864"/>
                  </a:lnTo>
                  <a:lnTo>
                    <a:pt x="924" y="864"/>
                  </a:lnTo>
                  <a:lnTo>
                    <a:pt x="899" y="877"/>
                  </a:lnTo>
                  <a:lnTo>
                    <a:pt x="893" y="880"/>
                  </a:lnTo>
                  <a:lnTo>
                    <a:pt x="882" y="885"/>
                  </a:lnTo>
                  <a:lnTo>
                    <a:pt x="864" y="892"/>
                  </a:lnTo>
                  <a:lnTo>
                    <a:pt x="841" y="901"/>
                  </a:lnTo>
                  <a:lnTo>
                    <a:pt x="814" y="911"/>
                  </a:lnTo>
                  <a:lnTo>
                    <a:pt x="780" y="922"/>
                  </a:lnTo>
                  <a:lnTo>
                    <a:pt x="741" y="933"/>
                  </a:lnTo>
                  <a:lnTo>
                    <a:pt x="697" y="944"/>
                  </a:lnTo>
                  <a:lnTo>
                    <a:pt x="648" y="954"/>
                  </a:lnTo>
                  <a:lnTo>
                    <a:pt x="594" y="965"/>
                  </a:lnTo>
                  <a:lnTo>
                    <a:pt x="534" y="971"/>
                  </a:lnTo>
                  <a:lnTo>
                    <a:pt x="470" y="978"/>
                  </a:lnTo>
                  <a:lnTo>
                    <a:pt x="402" y="982"/>
                  </a:lnTo>
                  <a:lnTo>
                    <a:pt x="402" y="863"/>
                  </a:lnTo>
                  <a:lnTo>
                    <a:pt x="398" y="799"/>
                  </a:lnTo>
                  <a:lnTo>
                    <a:pt x="388" y="738"/>
                  </a:lnTo>
                  <a:lnTo>
                    <a:pt x="372" y="679"/>
                  </a:lnTo>
                  <a:lnTo>
                    <a:pt x="349" y="624"/>
                  </a:lnTo>
                  <a:lnTo>
                    <a:pt x="321" y="571"/>
                  </a:lnTo>
                  <a:lnTo>
                    <a:pt x="288" y="521"/>
                  </a:lnTo>
                  <a:lnTo>
                    <a:pt x="249" y="476"/>
                  </a:lnTo>
                  <a:lnTo>
                    <a:pt x="207" y="435"/>
                  </a:lnTo>
                  <a:lnTo>
                    <a:pt x="160" y="398"/>
                  </a:lnTo>
                  <a:lnTo>
                    <a:pt x="110" y="367"/>
                  </a:lnTo>
                  <a:lnTo>
                    <a:pt x="57" y="340"/>
                  </a:lnTo>
                  <a:lnTo>
                    <a:pt x="0" y="319"/>
                  </a:lnTo>
                  <a:lnTo>
                    <a:pt x="34" y="284"/>
                  </a:lnTo>
                  <a:lnTo>
                    <a:pt x="64" y="243"/>
                  </a:lnTo>
                  <a:lnTo>
                    <a:pt x="89" y="199"/>
                  </a:lnTo>
                  <a:lnTo>
                    <a:pt x="110" y="153"/>
                  </a:lnTo>
                  <a:lnTo>
                    <a:pt x="126" y="104"/>
                  </a:lnTo>
                  <a:lnTo>
                    <a:pt x="136" y="53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auto">
            <a:xfrm>
              <a:off x="847" y="1414"/>
              <a:ext cx="160" cy="163"/>
            </a:xfrm>
            <a:custGeom>
              <a:avLst/>
              <a:gdLst>
                <a:gd name="T0" fmla="*/ 474 w 965"/>
                <a:gd name="T1" fmla="*/ 0 h 980"/>
                <a:gd name="T2" fmla="*/ 788 w 965"/>
                <a:gd name="T3" fmla="*/ 0 h 980"/>
                <a:gd name="T4" fmla="*/ 824 w 965"/>
                <a:gd name="T5" fmla="*/ 2 h 980"/>
                <a:gd name="T6" fmla="*/ 828 w 965"/>
                <a:gd name="T7" fmla="*/ 54 h 980"/>
                <a:gd name="T8" fmla="*/ 839 w 965"/>
                <a:gd name="T9" fmla="*/ 105 h 980"/>
                <a:gd name="T10" fmla="*/ 855 w 965"/>
                <a:gd name="T11" fmla="*/ 154 h 980"/>
                <a:gd name="T12" fmla="*/ 875 w 965"/>
                <a:gd name="T13" fmla="*/ 201 h 980"/>
                <a:gd name="T14" fmla="*/ 900 w 965"/>
                <a:gd name="T15" fmla="*/ 243 h 980"/>
                <a:gd name="T16" fmla="*/ 930 w 965"/>
                <a:gd name="T17" fmla="*/ 284 h 980"/>
                <a:gd name="T18" fmla="*/ 965 w 965"/>
                <a:gd name="T19" fmla="*/ 319 h 980"/>
                <a:gd name="T20" fmla="*/ 907 w 965"/>
                <a:gd name="T21" fmla="*/ 340 h 980"/>
                <a:gd name="T22" fmla="*/ 853 w 965"/>
                <a:gd name="T23" fmla="*/ 367 h 980"/>
                <a:gd name="T24" fmla="*/ 803 w 965"/>
                <a:gd name="T25" fmla="*/ 398 h 980"/>
                <a:gd name="T26" fmla="*/ 756 w 965"/>
                <a:gd name="T27" fmla="*/ 435 h 980"/>
                <a:gd name="T28" fmla="*/ 714 w 965"/>
                <a:gd name="T29" fmla="*/ 476 h 980"/>
                <a:gd name="T30" fmla="*/ 676 w 965"/>
                <a:gd name="T31" fmla="*/ 521 h 980"/>
                <a:gd name="T32" fmla="*/ 643 w 965"/>
                <a:gd name="T33" fmla="*/ 571 h 980"/>
                <a:gd name="T34" fmla="*/ 614 w 965"/>
                <a:gd name="T35" fmla="*/ 624 h 980"/>
                <a:gd name="T36" fmla="*/ 592 w 965"/>
                <a:gd name="T37" fmla="*/ 680 h 980"/>
                <a:gd name="T38" fmla="*/ 575 w 965"/>
                <a:gd name="T39" fmla="*/ 738 h 980"/>
                <a:gd name="T40" fmla="*/ 566 w 965"/>
                <a:gd name="T41" fmla="*/ 800 h 980"/>
                <a:gd name="T42" fmla="*/ 563 w 965"/>
                <a:gd name="T43" fmla="*/ 863 h 980"/>
                <a:gd name="T44" fmla="*/ 563 w 965"/>
                <a:gd name="T45" fmla="*/ 980 h 980"/>
                <a:gd name="T46" fmla="*/ 494 w 965"/>
                <a:gd name="T47" fmla="*/ 975 h 980"/>
                <a:gd name="T48" fmla="*/ 423 w 965"/>
                <a:gd name="T49" fmla="*/ 967 h 980"/>
                <a:gd name="T50" fmla="*/ 349 w 965"/>
                <a:gd name="T51" fmla="*/ 957 h 980"/>
                <a:gd name="T52" fmla="*/ 274 w 965"/>
                <a:gd name="T53" fmla="*/ 943 h 980"/>
                <a:gd name="T54" fmla="*/ 195 w 965"/>
                <a:gd name="T55" fmla="*/ 925 h 980"/>
                <a:gd name="T56" fmla="*/ 112 w 965"/>
                <a:gd name="T57" fmla="*/ 903 h 980"/>
                <a:gd name="T58" fmla="*/ 28 w 965"/>
                <a:gd name="T59" fmla="*/ 879 h 980"/>
                <a:gd name="T60" fmla="*/ 1 w 965"/>
                <a:gd name="T61" fmla="*/ 870 h 980"/>
                <a:gd name="T62" fmla="*/ 0 w 965"/>
                <a:gd name="T63" fmla="*/ 864 h 980"/>
                <a:gd name="T64" fmla="*/ 0 w 965"/>
                <a:gd name="T65" fmla="*/ 478 h 980"/>
                <a:gd name="T66" fmla="*/ 4 w 965"/>
                <a:gd name="T67" fmla="*/ 422 h 980"/>
                <a:gd name="T68" fmla="*/ 13 w 965"/>
                <a:gd name="T69" fmla="*/ 368 h 980"/>
                <a:gd name="T70" fmla="*/ 29 w 965"/>
                <a:gd name="T71" fmla="*/ 317 h 980"/>
                <a:gd name="T72" fmla="*/ 49 w 965"/>
                <a:gd name="T73" fmla="*/ 268 h 980"/>
                <a:gd name="T74" fmla="*/ 75 w 965"/>
                <a:gd name="T75" fmla="*/ 221 h 980"/>
                <a:gd name="T76" fmla="*/ 105 w 965"/>
                <a:gd name="T77" fmla="*/ 179 h 980"/>
                <a:gd name="T78" fmla="*/ 140 w 965"/>
                <a:gd name="T79" fmla="*/ 139 h 980"/>
                <a:gd name="T80" fmla="*/ 179 w 965"/>
                <a:gd name="T81" fmla="*/ 105 h 980"/>
                <a:gd name="T82" fmla="*/ 221 w 965"/>
                <a:gd name="T83" fmla="*/ 75 h 980"/>
                <a:gd name="T84" fmla="*/ 266 w 965"/>
                <a:gd name="T85" fmla="*/ 48 h 980"/>
                <a:gd name="T86" fmla="*/ 315 w 965"/>
                <a:gd name="T87" fmla="*/ 27 h 980"/>
                <a:gd name="T88" fmla="*/ 367 w 965"/>
                <a:gd name="T89" fmla="*/ 12 h 980"/>
                <a:gd name="T90" fmla="*/ 419 w 965"/>
                <a:gd name="T91" fmla="*/ 3 h 980"/>
                <a:gd name="T92" fmla="*/ 474 w 965"/>
                <a:gd name="T93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5" h="980">
                  <a:moveTo>
                    <a:pt x="474" y="0"/>
                  </a:moveTo>
                  <a:lnTo>
                    <a:pt x="788" y="0"/>
                  </a:lnTo>
                  <a:lnTo>
                    <a:pt x="824" y="2"/>
                  </a:lnTo>
                  <a:lnTo>
                    <a:pt x="828" y="54"/>
                  </a:lnTo>
                  <a:lnTo>
                    <a:pt x="839" y="105"/>
                  </a:lnTo>
                  <a:lnTo>
                    <a:pt x="855" y="154"/>
                  </a:lnTo>
                  <a:lnTo>
                    <a:pt x="875" y="201"/>
                  </a:lnTo>
                  <a:lnTo>
                    <a:pt x="900" y="243"/>
                  </a:lnTo>
                  <a:lnTo>
                    <a:pt x="930" y="284"/>
                  </a:lnTo>
                  <a:lnTo>
                    <a:pt x="965" y="319"/>
                  </a:lnTo>
                  <a:lnTo>
                    <a:pt x="907" y="340"/>
                  </a:lnTo>
                  <a:lnTo>
                    <a:pt x="853" y="367"/>
                  </a:lnTo>
                  <a:lnTo>
                    <a:pt x="803" y="398"/>
                  </a:lnTo>
                  <a:lnTo>
                    <a:pt x="756" y="435"/>
                  </a:lnTo>
                  <a:lnTo>
                    <a:pt x="714" y="476"/>
                  </a:lnTo>
                  <a:lnTo>
                    <a:pt x="676" y="521"/>
                  </a:lnTo>
                  <a:lnTo>
                    <a:pt x="643" y="571"/>
                  </a:lnTo>
                  <a:lnTo>
                    <a:pt x="614" y="624"/>
                  </a:lnTo>
                  <a:lnTo>
                    <a:pt x="592" y="680"/>
                  </a:lnTo>
                  <a:lnTo>
                    <a:pt x="575" y="738"/>
                  </a:lnTo>
                  <a:lnTo>
                    <a:pt x="566" y="800"/>
                  </a:lnTo>
                  <a:lnTo>
                    <a:pt x="563" y="863"/>
                  </a:lnTo>
                  <a:lnTo>
                    <a:pt x="563" y="980"/>
                  </a:lnTo>
                  <a:lnTo>
                    <a:pt x="494" y="975"/>
                  </a:lnTo>
                  <a:lnTo>
                    <a:pt x="423" y="967"/>
                  </a:lnTo>
                  <a:lnTo>
                    <a:pt x="349" y="957"/>
                  </a:lnTo>
                  <a:lnTo>
                    <a:pt x="274" y="943"/>
                  </a:lnTo>
                  <a:lnTo>
                    <a:pt x="195" y="925"/>
                  </a:lnTo>
                  <a:lnTo>
                    <a:pt x="112" y="903"/>
                  </a:lnTo>
                  <a:lnTo>
                    <a:pt x="28" y="879"/>
                  </a:lnTo>
                  <a:lnTo>
                    <a:pt x="1" y="870"/>
                  </a:lnTo>
                  <a:lnTo>
                    <a:pt x="0" y="864"/>
                  </a:lnTo>
                  <a:lnTo>
                    <a:pt x="0" y="478"/>
                  </a:lnTo>
                  <a:lnTo>
                    <a:pt x="4" y="422"/>
                  </a:lnTo>
                  <a:lnTo>
                    <a:pt x="13" y="368"/>
                  </a:lnTo>
                  <a:lnTo>
                    <a:pt x="29" y="317"/>
                  </a:lnTo>
                  <a:lnTo>
                    <a:pt x="49" y="268"/>
                  </a:lnTo>
                  <a:lnTo>
                    <a:pt x="75" y="221"/>
                  </a:lnTo>
                  <a:lnTo>
                    <a:pt x="105" y="179"/>
                  </a:lnTo>
                  <a:lnTo>
                    <a:pt x="140" y="139"/>
                  </a:lnTo>
                  <a:lnTo>
                    <a:pt x="179" y="105"/>
                  </a:lnTo>
                  <a:lnTo>
                    <a:pt x="221" y="75"/>
                  </a:lnTo>
                  <a:lnTo>
                    <a:pt x="266" y="48"/>
                  </a:lnTo>
                  <a:lnTo>
                    <a:pt x="315" y="27"/>
                  </a:lnTo>
                  <a:lnTo>
                    <a:pt x="367" y="12"/>
                  </a:lnTo>
                  <a:lnTo>
                    <a:pt x="419" y="3"/>
                  </a:lnTo>
                  <a:lnTo>
                    <a:pt x="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auto">
            <a:xfrm>
              <a:off x="955" y="1478"/>
              <a:ext cx="210" cy="164"/>
            </a:xfrm>
            <a:custGeom>
              <a:avLst/>
              <a:gdLst>
                <a:gd name="T0" fmla="*/ 474 w 1262"/>
                <a:gd name="T1" fmla="*/ 0 h 984"/>
                <a:gd name="T2" fmla="*/ 789 w 1262"/>
                <a:gd name="T3" fmla="*/ 0 h 984"/>
                <a:gd name="T4" fmla="*/ 844 w 1262"/>
                <a:gd name="T5" fmla="*/ 4 h 984"/>
                <a:gd name="T6" fmla="*/ 896 w 1262"/>
                <a:gd name="T7" fmla="*/ 13 h 984"/>
                <a:gd name="T8" fmla="*/ 948 w 1262"/>
                <a:gd name="T9" fmla="*/ 28 h 984"/>
                <a:gd name="T10" fmla="*/ 996 w 1262"/>
                <a:gd name="T11" fmla="*/ 49 h 984"/>
                <a:gd name="T12" fmla="*/ 1042 w 1262"/>
                <a:gd name="T13" fmla="*/ 74 h 984"/>
                <a:gd name="T14" fmla="*/ 1084 w 1262"/>
                <a:gd name="T15" fmla="*/ 105 h 984"/>
                <a:gd name="T16" fmla="*/ 1123 w 1262"/>
                <a:gd name="T17" fmla="*/ 140 h 984"/>
                <a:gd name="T18" fmla="*/ 1158 w 1262"/>
                <a:gd name="T19" fmla="*/ 179 h 984"/>
                <a:gd name="T20" fmla="*/ 1189 w 1262"/>
                <a:gd name="T21" fmla="*/ 222 h 984"/>
                <a:gd name="T22" fmla="*/ 1214 w 1262"/>
                <a:gd name="T23" fmla="*/ 268 h 984"/>
                <a:gd name="T24" fmla="*/ 1234 w 1262"/>
                <a:gd name="T25" fmla="*/ 316 h 984"/>
                <a:gd name="T26" fmla="*/ 1249 w 1262"/>
                <a:gd name="T27" fmla="*/ 368 h 984"/>
                <a:gd name="T28" fmla="*/ 1258 w 1262"/>
                <a:gd name="T29" fmla="*/ 421 h 984"/>
                <a:gd name="T30" fmla="*/ 1262 w 1262"/>
                <a:gd name="T31" fmla="*/ 478 h 984"/>
                <a:gd name="T32" fmla="*/ 1262 w 1262"/>
                <a:gd name="T33" fmla="*/ 865 h 984"/>
                <a:gd name="T34" fmla="*/ 1260 w 1262"/>
                <a:gd name="T35" fmla="*/ 865 h 984"/>
                <a:gd name="T36" fmla="*/ 1234 w 1262"/>
                <a:gd name="T37" fmla="*/ 877 h 984"/>
                <a:gd name="T38" fmla="*/ 1230 w 1262"/>
                <a:gd name="T39" fmla="*/ 880 h 984"/>
                <a:gd name="T40" fmla="*/ 1218 w 1262"/>
                <a:gd name="T41" fmla="*/ 885 h 984"/>
                <a:gd name="T42" fmla="*/ 1201 w 1262"/>
                <a:gd name="T43" fmla="*/ 892 h 984"/>
                <a:gd name="T44" fmla="*/ 1178 w 1262"/>
                <a:gd name="T45" fmla="*/ 902 h 984"/>
                <a:gd name="T46" fmla="*/ 1151 w 1262"/>
                <a:gd name="T47" fmla="*/ 911 h 984"/>
                <a:gd name="T48" fmla="*/ 1118 w 1262"/>
                <a:gd name="T49" fmla="*/ 922 h 984"/>
                <a:gd name="T50" fmla="*/ 1080 w 1262"/>
                <a:gd name="T51" fmla="*/ 933 h 984"/>
                <a:gd name="T52" fmla="*/ 1036 w 1262"/>
                <a:gd name="T53" fmla="*/ 944 h 984"/>
                <a:gd name="T54" fmla="*/ 987 w 1262"/>
                <a:gd name="T55" fmla="*/ 955 h 984"/>
                <a:gd name="T56" fmla="*/ 934 w 1262"/>
                <a:gd name="T57" fmla="*/ 964 h 984"/>
                <a:gd name="T58" fmla="*/ 876 w 1262"/>
                <a:gd name="T59" fmla="*/ 972 h 984"/>
                <a:gd name="T60" fmla="*/ 813 w 1262"/>
                <a:gd name="T61" fmla="*/ 978 h 984"/>
                <a:gd name="T62" fmla="*/ 744 w 1262"/>
                <a:gd name="T63" fmla="*/ 982 h 984"/>
                <a:gd name="T64" fmla="*/ 672 w 1262"/>
                <a:gd name="T65" fmla="*/ 984 h 984"/>
                <a:gd name="T66" fmla="*/ 603 w 1262"/>
                <a:gd name="T67" fmla="*/ 982 h 984"/>
                <a:gd name="T68" fmla="*/ 531 w 1262"/>
                <a:gd name="T69" fmla="*/ 979 h 984"/>
                <a:gd name="T70" fmla="*/ 455 w 1262"/>
                <a:gd name="T71" fmla="*/ 971 h 984"/>
                <a:gd name="T72" fmla="*/ 376 w 1262"/>
                <a:gd name="T73" fmla="*/ 960 h 984"/>
                <a:gd name="T74" fmla="*/ 294 w 1262"/>
                <a:gd name="T75" fmla="*/ 947 h 984"/>
                <a:gd name="T76" fmla="*/ 208 w 1262"/>
                <a:gd name="T77" fmla="*/ 928 h 984"/>
                <a:gd name="T78" fmla="*/ 120 w 1262"/>
                <a:gd name="T79" fmla="*/ 906 h 984"/>
                <a:gd name="T80" fmla="*/ 28 w 1262"/>
                <a:gd name="T81" fmla="*/ 879 h 984"/>
                <a:gd name="T82" fmla="*/ 1 w 1262"/>
                <a:gd name="T83" fmla="*/ 870 h 984"/>
                <a:gd name="T84" fmla="*/ 0 w 1262"/>
                <a:gd name="T85" fmla="*/ 865 h 984"/>
                <a:gd name="T86" fmla="*/ 0 w 1262"/>
                <a:gd name="T87" fmla="*/ 478 h 984"/>
                <a:gd name="T88" fmla="*/ 3 w 1262"/>
                <a:gd name="T89" fmla="*/ 421 h 984"/>
                <a:gd name="T90" fmla="*/ 12 w 1262"/>
                <a:gd name="T91" fmla="*/ 368 h 984"/>
                <a:gd name="T92" fmla="*/ 28 w 1262"/>
                <a:gd name="T93" fmla="*/ 316 h 984"/>
                <a:gd name="T94" fmla="*/ 49 w 1262"/>
                <a:gd name="T95" fmla="*/ 268 h 984"/>
                <a:gd name="T96" fmla="*/ 74 w 1262"/>
                <a:gd name="T97" fmla="*/ 222 h 984"/>
                <a:gd name="T98" fmla="*/ 105 w 1262"/>
                <a:gd name="T99" fmla="*/ 179 h 984"/>
                <a:gd name="T100" fmla="*/ 139 w 1262"/>
                <a:gd name="T101" fmla="*/ 140 h 984"/>
                <a:gd name="T102" fmla="*/ 178 w 1262"/>
                <a:gd name="T103" fmla="*/ 105 h 984"/>
                <a:gd name="T104" fmla="*/ 221 w 1262"/>
                <a:gd name="T105" fmla="*/ 74 h 984"/>
                <a:gd name="T106" fmla="*/ 266 w 1262"/>
                <a:gd name="T107" fmla="*/ 49 h 984"/>
                <a:gd name="T108" fmla="*/ 315 w 1262"/>
                <a:gd name="T109" fmla="*/ 28 h 984"/>
                <a:gd name="T110" fmla="*/ 366 w 1262"/>
                <a:gd name="T111" fmla="*/ 13 h 984"/>
                <a:gd name="T112" fmla="*/ 419 w 1262"/>
                <a:gd name="T113" fmla="*/ 4 h 984"/>
                <a:gd name="T114" fmla="*/ 474 w 1262"/>
                <a:gd name="T115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2" h="984">
                  <a:moveTo>
                    <a:pt x="474" y="0"/>
                  </a:moveTo>
                  <a:lnTo>
                    <a:pt x="789" y="0"/>
                  </a:lnTo>
                  <a:lnTo>
                    <a:pt x="844" y="4"/>
                  </a:lnTo>
                  <a:lnTo>
                    <a:pt x="896" y="13"/>
                  </a:lnTo>
                  <a:lnTo>
                    <a:pt x="948" y="28"/>
                  </a:lnTo>
                  <a:lnTo>
                    <a:pt x="996" y="49"/>
                  </a:lnTo>
                  <a:lnTo>
                    <a:pt x="1042" y="74"/>
                  </a:lnTo>
                  <a:lnTo>
                    <a:pt x="1084" y="105"/>
                  </a:lnTo>
                  <a:lnTo>
                    <a:pt x="1123" y="140"/>
                  </a:lnTo>
                  <a:lnTo>
                    <a:pt x="1158" y="179"/>
                  </a:lnTo>
                  <a:lnTo>
                    <a:pt x="1189" y="222"/>
                  </a:lnTo>
                  <a:lnTo>
                    <a:pt x="1214" y="268"/>
                  </a:lnTo>
                  <a:lnTo>
                    <a:pt x="1234" y="316"/>
                  </a:lnTo>
                  <a:lnTo>
                    <a:pt x="1249" y="368"/>
                  </a:lnTo>
                  <a:lnTo>
                    <a:pt x="1258" y="421"/>
                  </a:lnTo>
                  <a:lnTo>
                    <a:pt x="1262" y="478"/>
                  </a:lnTo>
                  <a:lnTo>
                    <a:pt x="1262" y="865"/>
                  </a:lnTo>
                  <a:lnTo>
                    <a:pt x="1260" y="865"/>
                  </a:lnTo>
                  <a:lnTo>
                    <a:pt x="1234" y="877"/>
                  </a:lnTo>
                  <a:lnTo>
                    <a:pt x="1230" y="880"/>
                  </a:lnTo>
                  <a:lnTo>
                    <a:pt x="1218" y="885"/>
                  </a:lnTo>
                  <a:lnTo>
                    <a:pt x="1201" y="892"/>
                  </a:lnTo>
                  <a:lnTo>
                    <a:pt x="1178" y="902"/>
                  </a:lnTo>
                  <a:lnTo>
                    <a:pt x="1151" y="911"/>
                  </a:lnTo>
                  <a:lnTo>
                    <a:pt x="1118" y="922"/>
                  </a:lnTo>
                  <a:lnTo>
                    <a:pt x="1080" y="933"/>
                  </a:lnTo>
                  <a:lnTo>
                    <a:pt x="1036" y="944"/>
                  </a:lnTo>
                  <a:lnTo>
                    <a:pt x="987" y="955"/>
                  </a:lnTo>
                  <a:lnTo>
                    <a:pt x="934" y="964"/>
                  </a:lnTo>
                  <a:lnTo>
                    <a:pt x="876" y="972"/>
                  </a:lnTo>
                  <a:lnTo>
                    <a:pt x="813" y="978"/>
                  </a:lnTo>
                  <a:lnTo>
                    <a:pt x="744" y="982"/>
                  </a:lnTo>
                  <a:lnTo>
                    <a:pt x="672" y="984"/>
                  </a:lnTo>
                  <a:lnTo>
                    <a:pt x="603" y="982"/>
                  </a:lnTo>
                  <a:lnTo>
                    <a:pt x="531" y="979"/>
                  </a:lnTo>
                  <a:lnTo>
                    <a:pt x="455" y="971"/>
                  </a:lnTo>
                  <a:lnTo>
                    <a:pt x="376" y="960"/>
                  </a:lnTo>
                  <a:lnTo>
                    <a:pt x="294" y="947"/>
                  </a:lnTo>
                  <a:lnTo>
                    <a:pt x="208" y="928"/>
                  </a:lnTo>
                  <a:lnTo>
                    <a:pt x="120" y="906"/>
                  </a:lnTo>
                  <a:lnTo>
                    <a:pt x="28" y="879"/>
                  </a:lnTo>
                  <a:lnTo>
                    <a:pt x="1" y="870"/>
                  </a:lnTo>
                  <a:lnTo>
                    <a:pt x="0" y="865"/>
                  </a:lnTo>
                  <a:lnTo>
                    <a:pt x="0" y="478"/>
                  </a:lnTo>
                  <a:lnTo>
                    <a:pt x="3" y="421"/>
                  </a:lnTo>
                  <a:lnTo>
                    <a:pt x="12" y="368"/>
                  </a:lnTo>
                  <a:lnTo>
                    <a:pt x="28" y="316"/>
                  </a:lnTo>
                  <a:lnTo>
                    <a:pt x="49" y="268"/>
                  </a:lnTo>
                  <a:lnTo>
                    <a:pt x="74" y="222"/>
                  </a:lnTo>
                  <a:lnTo>
                    <a:pt x="105" y="179"/>
                  </a:lnTo>
                  <a:lnTo>
                    <a:pt x="139" y="140"/>
                  </a:lnTo>
                  <a:lnTo>
                    <a:pt x="178" y="105"/>
                  </a:lnTo>
                  <a:lnTo>
                    <a:pt x="221" y="74"/>
                  </a:lnTo>
                  <a:lnTo>
                    <a:pt x="266" y="49"/>
                  </a:lnTo>
                  <a:lnTo>
                    <a:pt x="315" y="28"/>
                  </a:lnTo>
                  <a:lnTo>
                    <a:pt x="366" y="13"/>
                  </a:lnTo>
                  <a:lnTo>
                    <a:pt x="419" y="4"/>
                  </a:lnTo>
                  <a:lnTo>
                    <a:pt x="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auto">
            <a:xfrm>
              <a:off x="788" y="1225"/>
              <a:ext cx="123" cy="124"/>
            </a:xfrm>
            <a:custGeom>
              <a:avLst/>
              <a:gdLst>
                <a:gd name="T0" fmla="*/ 370 w 740"/>
                <a:gd name="T1" fmla="*/ 0 h 746"/>
                <a:gd name="T2" fmla="*/ 419 w 740"/>
                <a:gd name="T3" fmla="*/ 4 h 746"/>
                <a:gd name="T4" fmla="*/ 468 w 740"/>
                <a:gd name="T5" fmla="*/ 13 h 746"/>
                <a:gd name="T6" fmla="*/ 513 w 740"/>
                <a:gd name="T7" fmla="*/ 29 h 746"/>
                <a:gd name="T8" fmla="*/ 556 w 740"/>
                <a:gd name="T9" fmla="*/ 50 h 746"/>
                <a:gd name="T10" fmla="*/ 595 w 740"/>
                <a:gd name="T11" fmla="*/ 76 h 746"/>
                <a:gd name="T12" fmla="*/ 630 w 740"/>
                <a:gd name="T13" fmla="*/ 108 h 746"/>
                <a:gd name="T14" fmla="*/ 661 w 740"/>
                <a:gd name="T15" fmla="*/ 142 h 746"/>
                <a:gd name="T16" fmla="*/ 687 w 740"/>
                <a:gd name="T17" fmla="*/ 181 h 746"/>
                <a:gd name="T18" fmla="*/ 709 w 740"/>
                <a:gd name="T19" fmla="*/ 224 h 746"/>
                <a:gd name="T20" fmla="*/ 725 w 740"/>
                <a:gd name="T21" fmla="*/ 269 h 746"/>
                <a:gd name="T22" fmla="*/ 736 w 740"/>
                <a:gd name="T23" fmla="*/ 318 h 746"/>
                <a:gd name="T24" fmla="*/ 740 w 740"/>
                <a:gd name="T25" fmla="*/ 367 h 746"/>
                <a:gd name="T26" fmla="*/ 698 w 740"/>
                <a:gd name="T27" fmla="*/ 397 h 746"/>
                <a:gd name="T28" fmla="*/ 660 w 740"/>
                <a:gd name="T29" fmla="*/ 432 h 746"/>
                <a:gd name="T30" fmla="*/ 626 w 740"/>
                <a:gd name="T31" fmla="*/ 470 h 746"/>
                <a:gd name="T32" fmla="*/ 595 w 740"/>
                <a:gd name="T33" fmla="*/ 513 h 746"/>
                <a:gd name="T34" fmla="*/ 569 w 740"/>
                <a:gd name="T35" fmla="*/ 558 h 746"/>
                <a:gd name="T36" fmla="*/ 550 w 740"/>
                <a:gd name="T37" fmla="*/ 606 h 746"/>
                <a:gd name="T38" fmla="*/ 535 w 740"/>
                <a:gd name="T39" fmla="*/ 657 h 746"/>
                <a:gd name="T40" fmla="*/ 526 w 740"/>
                <a:gd name="T41" fmla="*/ 711 h 746"/>
                <a:gd name="T42" fmla="*/ 490 w 740"/>
                <a:gd name="T43" fmla="*/ 726 h 746"/>
                <a:gd name="T44" fmla="*/ 451 w 740"/>
                <a:gd name="T45" fmla="*/ 737 h 746"/>
                <a:gd name="T46" fmla="*/ 411 w 740"/>
                <a:gd name="T47" fmla="*/ 744 h 746"/>
                <a:gd name="T48" fmla="*/ 370 w 740"/>
                <a:gd name="T49" fmla="*/ 746 h 746"/>
                <a:gd name="T50" fmla="*/ 320 w 740"/>
                <a:gd name="T51" fmla="*/ 742 h 746"/>
                <a:gd name="T52" fmla="*/ 272 w 740"/>
                <a:gd name="T53" fmla="*/ 733 h 746"/>
                <a:gd name="T54" fmla="*/ 226 w 740"/>
                <a:gd name="T55" fmla="*/ 717 h 746"/>
                <a:gd name="T56" fmla="*/ 183 w 740"/>
                <a:gd name="T57" fmla="*/ 695 h 746"/>
                <a:gd name="T58" fmla="*/ 143 w 740"/>
                <a:gd name="T59" fmla="*/ 668 h 746"/>
                <a:gd name="T60" fmla="*/ 108 w 740"/>
                <a:gd name="T61" fmla="*/ 637 h 746"/>
                <a:gd name="T62" fmla="*/ 77 w 740"/>
                <a:gd name="T63" fmla="*/ 602 h 746"/>
                <a:gd name="T64" fmla="*/ 51 w 740"/>
                <a:gd name="T65" fmla="*/ 561 h 746"/>
                <a:gd name="T66" fmla="*/ 29 w 740"/>
                <a:gd name="T67" fmla="*/ 518 h 746"/>
                <a:gd name="T68" fmla="*/ 13 w 740"/>
                <a:gd name="T69" fmla="*/ 472 h 746"/>
                <a:gd name="T70" fmla="*/ 4 w 740"/>
                <a:gd name="T71" fmla="*/ 424 h 746"/>
                <a:gd name="T72" fmla="*/ 0 w 740"/>
                <a:gd name="T73" fmla="*/ 373 h 746"/>
                <a:gd name="T74" fmla="*/ 4 w 740"/>
                <a:gd name="T75" fmla="*/ 322 h 746"/>
                <a:gd name="T76" fmla="*/ 13 w 740"/>
                <a:gd name="T77" fmla="*/ 274 h 746"/>
                <a:gd name="T78" fmla="*/ 29 w 740"/>
                <a:gd name="T79" fmla="*/ 228 h 746"/>
                <a:gd name="T80" fmla="*/ 51 w 740"/>
                <a:gd name="T81" fmla="*/ 185 h 746"/>
                <a:gd name="T82" fmla="*/ 77 w 740"/>
                <a:gd name="T83" fmla="*/ 146 h 746"/>
                <a:gd name="T84" fmla="*/ 108 w 740"/>
                <a:gd name="T85" fmla="*/ 110 h 746"/>
                <a:gd name="T86" fmla="*/ 143 w 740"/>
                <a:gd name="T87" fmla="*/ 78 h 746"/>
                <a:gd name="T88" fmla="*/ 183 w 740"/>
                <a:gd name="T89" fmla="*/ 51 h 746"/>
                <a:gd name="T90" fmla="*/ 226 w 740"/>
                <a:gd name="T91" fmla="*/ 29 h 746"/>
                <a:gd name="T92" fmla="*/ 272 w 740"/>
                <a:gd name="T93" fmla="*/ 13 h 746"/>
                <a:gd name="T94" fmla="*/ 320 w 740"/>
                <a:gd name="T95" fmla="*/ 4 h 746"/>
                <a:gd name="T96" fmla="*/ 370 w 740"/>
                <a:gd name="T9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0" h="746">
                  <a:moveTo>
                    <a:pt x="370" y="0"/>
                  </a:moveTo>
                  <a:lnTo>
                    <a:pt x="419" y="4"/>
                  </a:lnTo>
                  <a:lnTo>
                    <a:pt x="468" y="13"/>
                  </a:lnTo>
                  <a:lnTo>
                    <a:pt x="513" y="29"/>
                  </a:lnTo>
                  <a:lnTo>
                    <a:pt x="556" y="50"/>
                  </a:lnTo>
                  <a:lnTo>
                    <a:pt x="595" y="76"/>
                  </a:lnTo>
                  <a:lnTo>
                    <a:pt x="630" y="108"/>
                  </a:lnTo>
                  <a:lnTo>
                    <a:pt x="661" y="142"/>
                  </a:lnTo>
                  <a:lnTo>
                    <a:pt x="687" y="181"/>
                  </a:lnTo>
                  <a:lnTo>
                    <a:pt x="709" y="224"/>
                  </a:lnTo>
                  <a:lnTo>
                    <a:pt x="725" y="269"/>
                  </a:lnTo>
                  <a:lnTo>
                    <a:pt x="736" y="318"/>
                  </a:lnTo>
                  <a:lnTo>
                    <a:pt x="740" y="367"/>
                  </a:lnTo>
                  <a:lnTo>
                    <a:pt x="698" y="397"/>
                  </a:lnTo>
                  <a:lnTo>
                    <a:pt x="660" y="432"/>
                  </a:lnTo>
                  <a:lnTo>
                    <a:pt x="626" y="470"/>
                  </a:lnTo>
                  <a:lnTo>
                    <a:pt x="595" y="513"/>
                  </a:lnTo>
                  <a:lnTo>
                    <a:pt x="569" y="558"/>
                  </a:lnTo>
                  <a:lnTo>
                    <a:pt x="550" y="606"/>
                  </a:lnTo>
                  <a:lnTo>
                    <a:pt x="535" y="657"/>
                  </a:lnTo>
                  <a:lnTo>
                    <a:pt x="526" y="711"/>
                  </a:lnTo>
                  <a:lnTo>
                    <a:pt x="490" y="726"/>
                  </a:lnTo>
                  <a:lnTo>
                    <a:pt x="451" y="737"/>
                  </a:lnTo>
                  <a:lnTo>
                    <a:pt x="411" y="744"/>
                  </a:lnTo>
                  <a:lnTo>
                    <a:pt x="370" y="746"/>
                  </a:lnTo>
                  <a:lnTo>
                    <a:pt x="320" y="742"/>
                  </a:lnTo>
                  <a:lnTo>
                    <a:pt x="272" y="733"/>
                  </a:lnTo>
                  <a:lnTo>
                    <a:pt x="226" y="717"/>
                  </a:lnTo>
                  <a:lnTo>
                    <a:pt x="183" y="695"/>
                  </a:lnTo>
                  <a:lnTo>
                    <a:pt x="143" y="668"/>
                  </a:lnTo>
                  <a:lnTo>
                    <a:pt x="108" y="637"/>
                  </a:lnTo>
                  <a:lnTo>
                    <a:pt x="77" y="602"/>
                  </a:lnTo>
                  <a:lnTo>
                    <a:pt x="51" y="561"/>
                  </a:lnTo>
                  <a:lnTo>
                    <a:pt x="29" y="518"/>
                  </a:lnTo>
                  <a:lnTo>
                    <a:pt x="13" y="472"/>
                  </a:lnTo>
                  <a:lnTo>
                    <a:pt x="4" y="424"/>
                  </a:lnTo>
                  <a:lnTo>
                    <a:pt x="0" y="373"/>
                  </a:lnTo>
                  <a:lnTo>
                    <a:pt x="4" y="322"/>
                  </a:lnTo>
                  <a:lnTo>
                    <a:pt x="13" y="274"/>
                  </a:lnTo>
                  <a:lnTo>
                    <a:pt x="29" y="228"/>
                  </a:lnTo>
                  <a:lnTo>
                    <a:pt x="51" y="185"/>
                  </a:lnTo>
                  <a:lnTo>
                    <a:pt x="77" y="146"/>
                  </a:lnTo>
                  <a:lnTo>
                    <a:pt x="108" y="110"/>
                  </a:lnTo>
                  <a:lnTo>
                    <a:pt x="143" y="78"/>
                  </a:lnTo>
                  <a:lnTo>
                    <a:pt x="183" y="51"/>
                  </a:lnTo>
                  <a:lnTo>
                    <a:pt x="226" y="29"/>
                  </a:lnTo>
                  <a:lnTo>
                    <a:pt x="272" y="13"/>
                  </a:lnTo>
                  <a:lnTo>
                    <a:pt x="320" y="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auto">
            <a:xfrm>
              <a:off x="744" y="1353"/>
              <a:ext cx="154" cy="164"/>
            </a:xfrm>
            <a:custGeom>
              <a:avLst/>
              <a:gdLst>
                <a:gd name="T0" fmla="*/ 474 w 927"/>
                <a:gd name="T1" fmla="*/ 0 h 984"/>
                <a:gd name="T2" fmla="*/ 786 w 927"/>
                <a:gd name="T3" fmla="*/ 0 h 984"/>
                <a:gd name="T4" fmla="*/ 790 w 927"/>
                <a:gd name="T5" fmla="*/ 53 h 984"/>
                <a:gd name="T6" fmla="*/ 801 w 927"/>
                <a:gd name="T7" fmla="*/ 105 h 984"/>
                <a:gd name="T8" fmla="*/ 816 w 927"/>
                <a:gd name="T9" fmla="*/ 154 h 984"/>
                <a:gd name="T10" fmla="*/ 837 w 927"/>
                <a:gd name="T11" fmla="*/ 200 h 984"/>
                <a:gd name="T12" fmla="*/ 863 w 927"/>
                <a:gd name="T13" fmla="*/ 244 h 984"/>
                <a:gd name="T14" fmla="*/ 892 w 927"/>
                <a:gd name="T15" fmla="*/ 284 h 984"/>
                <a:gd name="T16" fmla="*/ 927 w 927"/>
                <a:gd name="T17" fmla="*/ 321 h 984"/>
                <a:gd name="T18" fmla="*/ 869 w 927"/>
                <a:gd name="T19" fmla="*/ 341 h 984"/>
                <a:gd name="T20" fmla="*/ 816 w 927"/>
                <a:gd name="T21" fmla="*/ 367 h 984"/>
                <a:gd name="T22" fmla="*/ 765 w 927"/>
                <a:gd name="T23" fmla="*/ 398 h 984"/>
                <a:gd name="T24" fmla="*/ 719 w 927"/>
                <a:gd name="T25" fmla="*/ 435 h 984"/>
                <a:gd name="T26" fmla="*/ 676 w 927"/>
                <a:gd name="T27" fmla="*/ 477 h 984"/>
                <a:gd name="T28" fmla="*/ 638 w 927"/>
                <a:gd name="T29" fmla="*/ 522 h 984"/>
                <a:gd name="T30" fmla="*/ 605 w 927"/>
                <a:gd name="T31" fmla="*/ 571 h 984"/>
                <a:gd name="T32" fmla="*/ 577 w 927"/>
                <a:gd name="T33" fmla="*/ 625 h 984"/>
                <a:gd name="T34" fmla="*/ 554 w 927"/>
                <a:gd name="T35" fmla="*/ 681 h 984"/>
                <a:gd name="T36" fmla="*/ 538 w 927"/>
                <a:gd name="T37" fmla="*/ 740 h 984"/>
                <a:gd name="T38" fmla="*/ 528 w 927"/>
                <a:gd name="T39" fmla="*/ 801 h 984"/>
                <a:gd name="T40" fmla="*/ 525 w 927"/>
                <a:gd name="T41" fmla="*/ 863 h 984"/>
                <a:gd name="T42" fmla="*/ 525 w 927"/>
                <a:gd name="T43" fmla="*/ 984 h 984"/>
                <a:gd name="T44" fmla="*/ 456 w 927"/>
                <a:gd name="T45" fmla="*/ 979 h 984"/>
                <a:gd name="T46" fmla="*/ 392 w 927"/>
                <a:gd name="T47" fmla="*/ 973 h 984"/>
                <a:gd name="T48" fmla="*/ 332 w 927"/>
                <a:gd name="T49" fmla="*/ 965 h 984"/>
                <a:gd name="T50" fmla="*/ 278 w 927"/>
                <a:gd name="T51" fmla="*/ 956 h 984"/>
                <a:gd name="T52" fmla="*/ 229 w 927"/>
                <a:gd name="T53" fmla="*/ 945 h 984"/>
                <a:gd name="T54" fmla="*/ 184 w 927"/>
                <a:gd name="T55" fmla="*/ 934 h 984"/>
                <a:gd name="T56" fmla="*/ 145 w 927"/>
                <a:gd name="T57" fmla="*/ 922 h 984"/>
                <a:gd name="T58" fmla="*/ 112 w 927"/>
                <a:gd name="T59" fmla="*/ 912 h 984"/>
                <a:gd name="T60" fmla="*/ 84 w 927"/>
                <a:gd name="T61" fmla="*/ 902 h 984"/>
                <a:gd name="T62" fmla="*/ 62 w 927"/>
                <a:gd name="T63" fmla="*/ 893 h 984"/>
                <a:gd name="T64" fmla="*/ 45 w 927"/>
                <a:gd name="T65" fmla="*/ 885 h 984"/>
                <a:gd name="T66" fmla="*/ 33 w 927"/>
                <a:gd name="T67" fmla="*/ 881 h 984"/>
                <a:gd name="T68" fmla="*/ 27 w 927"/>
                <a:gd name="T69" fmla="*/ 877 h 984"/>
                <a:gd name="T70" fmla="*/ 2 w 927"/>
                <a:gd name="T71" fmla="*/ 865 h 984"/>
                <a:gd name="T72" fmla="*/ 0 w 927"/>
                <a:gd name="T73" fmla="*/ 865 h 984"/>
                <a:gd name="T74" fmla="*/ 0 w 927"/>
                <a:gd name="T75" fmla="*/ 478 h 984"/>
                <a:gd name="T76" fmla="*/ 3 w 927"/>
                <a:gd name="T77" fmla="*/ 423 h 984"/>
                <a:gd name="T78" fmla="*/ 13 w 927"/>
                <a:gd name="T79" fmla="*/ 368 h 984"/>
                <a:gd name="T80" fmla="*/ 27 w 927"/>
                <a:gd name="T81" fmla="*/ 318 h 984"/>
                <a:gd name="T82" fmla="*/ 48 w 927"/>
                <a:gd name="T83" fmla="*/ 268 h 984"/>
                <a:gd name="T84" fmla="*/ 73 w 927"/>
                <a:gd name="T85" fmla="*/ 222 h 984"/>
                <a:gd name="T86" fmla="*/ 104 w 927"/>
                <a:gd name="T87" fmla="*/ 179 h 984"/>
                <a:gd name="T88" fmla="*/ 139 w 927"/>
                <a:gd name="T89" fmla="*/ 141 h 984"/>
                <a:gd name="T90" fmla="*/ 178 w 927"/>
                <a:gd name="T91" fmla="*/ 105 h 984"/>
                <a:gd name="T92" fmla="*/ 220 w 927"/>
                <a:gd name="T93" fmla="*/ 75 h 984"/>
                <a:gd name="T94" fmla="*/ 266 w 927"/>
                <a:gd name="T95" fmla="*/ 49 h 984"/>
                <a:gd name="T96" fmla="*/ 314 w 927"/>
                <a:gd name="T97" fmla="*/ 28 h 984"/>
                <a:gd name="T98" fmla="*/ 365 w 927"/>
                <a:gd name="T99" fmla="*/ 13 h 984"/>
                <a:gd name="T100" fmla="*/ 419 w 927"/>
                <a:gd name="T101" fmla="*/ 4 h 984"/>
                <a:gd name="T102" fmla="*/ 474 w 927"/>
                <a:gd name="T103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7" h="984">
                  <a:moveTo>
                    <a:pt x="474" y="0"/>
                  </a:moveTo>
                  <a:lnTo>
                    <a:pt x="786" y="0"/>
                  </a:lnTo>
                  <a:lnTo>
                    <a:pt x="790" y="53"/>
                  </a:lnTo>
                  <a:lnTo>
                    <a:pt x="801" y="105"/>
                  </a:lnTo>
                  <a:lnTo>
                    <a:pt x="816" y="154"/>
                  </a:lnTo>
                  <a:lnTo>
                    <a:pt x="837" y="200"/>
                  </a:lnTo>
                  <a:lnTo>
                    <a:pt x="863" y="244"/>
                  </a:lnTo>
                  <a:lnTo>
                    <a:pt x="892" y="284"/>
                  </a:lnTo>
                  <a:lnTo>
                    <a:pt x="927" y="321"/>
                  </a:lnTo>
                  <a:lnTo>
                    <a:pt x="869" y="341"/>
                  </a:lnTo>
                  <a:lnTo>
                    <a:pt x="816" y="367"/>
                  </a:lnTo>
                  <a:lnTo>
                    <a:pt x="765" y="398"/>
                  </a:lnTo>
                  <a:lnTo>
                    <a:pt x="719" y="435"/>
                  </a:lnTo>
                  <a:lnTo>
                    <a:pt x="676" y="477"/>
                  </a:lnTo>
                  <a:lnTo>
                    <a:pt x="638" y="522"/>
                  </a:lnTo>
                  <a:lnTo>
                    <a:pt x="605" y="571"/>
                  </a:lnTo>
                  <a:lnTo>
                    <a:pt x="577" y="625"/>
                  </a:lnTo>
                  <a:lnTo>
                    <a:pt x="554" y="681"/>
                  </a:lnTo>
                  <a:lnTo>
                    <a:pt x="538" y="740"/>
                  </a:lnTo>
                  <a:lnTo>
                    <a:pt x="528" y="801"/>
                  </a:lnTo>
                  <a:lnTo>
                    <a:pt x="525" y="863"/>
                  </a:lnTo>
                  <a:lnTo>
                    <a:pt x="525" y="984"/>
                  </a:lnTo>
                  <a:lnTo>
                    <a:pt x="456" y="979"/>
                  </a:lnTo>
                  <a:lnTo>
                    <a:pt x="392" y="973"/>
                  </a:lnTo>
                  <a:lnTo>
                    <a:pt x="332" y="965"/>
                  </a:lnTo>
                  <a:lnTo>
                    <a:pt x="278" y="956"/>
                  </a:lnTo>
                  <a:lnTo>
                    <a:pt x="229" y="945"/>
                  </a:lnTo>
                  <a:lnTo>
                    <a:pt x="184" y="934"/>
                  </a:lnTo>
                  <a:lnTo>
                    <a:pt x="145" y="922"/>
                  </a:lnTo>
                  <a:lnTo>
                    <a:pt x="112" y="912"/>
                  </a:lnTo>
                  <a:lnTo>
                    <a:pt x="84" y="902"/>
                  </a:lnTo>
                  <a:lnTo>
                    <a:pt x="62" y="893"/>
                  </a:lnTo>
                  <a:lnTo>
                    <a:pt x="45" y="885"/>
                  </a:lnTo>
                  <a:lnTo>
                    <a:pt x="33" y="881"/>
                  </a:lnTo>
                  <a:lnTo>
                    <a:pt x="27" y="877"/>
                  </a:lnTo>
                  <a:lnTo>
                    <a:pt x="2" y="865"/>
                  </a:lnTo>
                  <a:lnTo>
                    <a:pt x="0" y="865"/>
                  </a:lnTo>
                  <a:lnTo>
                    <a:pt x="0" y="478"/>
                  </a:lnTo>
                  <a:lnTo>
                    <a:pt x="3" y="423"/>
                  </a:lnTo>
                  <a:lnTo>
                    <a:pt x="13" y="368"/>
                  </a:lnTo>
                  <a:lnTo>
                    <a:pt x="27" y="318"/>
                  </a:lnTo>
                  <a:lnTo>
                    <a:pt x="48" y="268"/>
                  </a:lnTo>
                  <a:lnTo>
                    <a:pt x="73" y="222"/>
                  </a:lnTo>
                  <a:lnTo>
                    <a:pt x="104" y="179"/>
                  </a:lnTo>
                  <a:lnTo>
                    <a:pt x="139" y="141"/>
                  </a:lnTo>
                  <a:lnTo>
                    <a:pt x="178" y="105"/>
                  </a:lnTo>
                  <a:lnTo>
                    <a:pt x="220" y="75"/>
                  </a:lnTo>
                  <a:lnTo>
                    <a:pt x="266" y="49"/>
                  </a:lnTo>
                  <a:lnTo>
                    <a:pt x="314" y="28"/>
                  </a:lnTo>
                  <a:lnTo>
                    <a:pt x="365" y="13"/>
                  </a:lnTo>
                  <a:lnTo>
                    <a:pt x="419" y="4"/>
                  </a:lnTo>
                  <a:lnTo>
                    <a:pt x="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auto">
            <a:xfrm>
              <a:off x="885" y="1176"/>
              <a:ext cx="108" cy="106"/>
            </a:xfrm>
            <a:custGeom>
              <a:avLst/>
              <a:gdLst>
                <a:gd name="T0" fmla="*/ 354 w 651"/>
                <a:gd name="T1" fmla="*/ 0 h 632"/>
                <a:gd name="T2" fmla="*/ 400 w 651"/>
                <a:gd name="T3" fmla="*/ 2 h 632"/>
                <a:gd name="T4" fmla="*/ 444 w 651"/>
                <a:gd name="T5" fmla="*/ 10 h 632"/>
                <a:gd name="T6" fmla="*/ 486 w 651"/>
                <a:gd name="T7" fmla="*/ 24 h 632"/>
                <a:gd name="T8" fmla="*/ 526 w 651"/>
                <a:gd name="T9" fmla="*/ 42 h 632"/>
                <a:gd name="T10" fmla="*/ 564 w 651"/>
                <a:gd name="T11" fmla="*/ 65 h 632"/>
                <a:gd name="T12" fmla="*/ 599 w 651"/>
                <a:gd name="T13" fmla="*/ 94 h 632"/>
                <a:gd name="T14" fmla="*/ 580 w 651"/>
                <a:gd name="T15" fmla="*/ 143 h 632"/>
                <a:gd name="T16" fmla="*/ 566 w 651"/>
                <a:gd name="T17" fmla="*/ 193 h 632"/>
                <a:gd name="T18" fmla="*/ 557 w 651"/>
                <a:gd name="T19" fmla="*/ 244 h 632"/>
                <a:gd name="T20" fmla="*/ 555 w 651"/>
                <a:gd name="T21" fmla="*/ 297 h 632"/>
                <a:gd name="T22" fmla="*/ 557 w 651"/>
                <a:gd name="T23" fmla="*/ 349 h 632"/>
                <a:gd name="T24" fmla="*/ 565 w 651"/>
                <a:gd name="T25" fmla="*/ 400 h 632"/>
                <a:gd name="T26" fmla="*/ 579 w 651"/>
                <a:gd name="T27" fmla="*/ 449 h 632"/>
                <a:gd name="T28" fmla="*/ 598 w 651"/>
                <a:gd name="T29" fmla="*/ 497 h 632"/>
                <a:gd name="T30" fmla="*/ 622 w 651"/>
                <a:gd name="T31" fmla="*/ 542 h 632"/>
                <a:gd name="T32" fmla="*/ 651 w 651"/>
                <a:gd name="T33" fmla="*/ 585 h 632"/>
                <a:gd name="T34" fmla="*/ 631 w 651"/>
                <a:gd name="T35" fmla="*/ 609 h 632"/>
                <a:gd name="T36" fmla="*/ 611 w 651"/>
                <a:gd name="T37" fmla="*/ 632 h 632"/>
                <a:gd name="T38" fmla="*/ 570 w 651"/>
                <a:gd name="T39" fmla="*/ 612 h 632"/>
                <a:gd name="T40" fmla="*/ 528 w 651"/>
                <a:gd name="T41" fmla="*/ 596 h 632"/>
                <a:gd name="T42" fmla="*/ 485 w 651"/>
                <a:gd name="T43" fmla="*/ 585 h 632"/>
                <a:gd name="T44" fmla="*/ 441 w 651"/>
                <a:gd name="T45" fmla="*/ 578 h 632"/>
                <a:gd name="T46" fmla="*/ 396 w 651"/>
                <a:gd name="T47" fmla="*/ 575 h 632"/>
                <a:gd name="T48" fmla="*/ 357 w 651"/>
                <a:gd name="T49" fmla="*/ 578 h 632"/>
                <a:gd name="T50" fmla="*/ 319 w 651"/>
                <a:gd name="T51" fmla="*/ 585 h 632"/>
                <a:gd name="T52" fmla="*/ 282 w 651"/>
                <a:gd name="T53" fmla="*/ 594 h 632"/>
                <a:gd name="T54" fmla="*/ 248 w 651"/>
                <a:gd name="T55" fmla="*/ 604 h 632"/>
                <a:gd name="T56" fmla="*/ 219 w 651"/>
                <a:gd name="T57" fmla="*/ 616 h 632"/>
                <a:gd name="T58" fmla="*/ 211 w 651"/>
                <a:gd name="T59" fmla="*/ 563 h 632"/>
                <a:gd name="T60" fmla="*/ 197 w 651"/>
                <a:gd name="T61" fmla="*/ 512 h 632"/>
                <a:gd name="T62" fmla="*/ 177 w 651"/>
                <a:gd name="T63" fmla="*/ 464 h 632"/>
                <a:gd name="T64" fmla="*/ 152 w 651"/>
                <a:gd name="T65" fmla="*/ 417 h 632"/>
                <a:gd name="T66" fmla="*/ 121 w 651"/>
                <a:gd name="T67" fmla="*/ 376 h 632"/>
                <a:gd name="T68" fmla="*/ 85 w 651"/>
                <a:gd name="T69" fmla="*/ 337 h 632"/>
                <a:gd name="T70" fmla="*/ 45 w 651"/>
                <a:gd name="T71" fmla="*/ 302 h 632"/>
                <a:gd name="T72" fmla="*/ 0 w 651"/>
                <a:gd name="T73" fmla="*/ 272 h 632"/>
                <a:gd name="T74" fmla="*/ 16 w 651"/>
                <a:gd name="T75" fmla="*/ 226 h 632"/>
                <a:gd name="T76" fmla="*/ 38 w 651"/>
                <a:gd name="T77" fmla="*/ 183 h 632"/>
                <a:gd name="T78" fmla="*/ 64 w 651"/>
                <a:gd name="T79" fmla="*/ 143 h 632"/>
                <a:gd name="T80" fmla="*/ 95 w 651"/>
                <a:gd name="T81" fmla="*/ 107 h 632"/>
                <a:gd name="T82" fmla="*/ 131 w 651"/>
                <a:gd name="T83" fmla="*/ 76 h 632"/>
                <a:gd name="T84" fmla="*/ 170 w 651"/>
                <a:gd name="T85" fmla="*/ 49 h 632"/>
                <a:gd name="T86" fmla="*/ 212 w 651"/>
                <a:gd name="T87" fmla="*/ 28 h 632"/>
                <a:gd name="T88" fmla="*/ 258 w 651"/>
                <a:gd name="T89" fmla="*/ 12 h 632"/>
                <a:gd name="T90" fmla="*/ 305 w 651"/>
                <a:gd name="T91" fmla="*/ 3 h 632"/>
                <a:gd name="T92" fmla="*/ 354 w 651"/>
                <a:gd name="T9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1" h="632">
                  <a:moveTo>
                    <a:pt x="354" y="0"/>
                  </a:moveTo>
                  <a:lnTo>
                    <a:pt x="400" y="2"/>
                  </a:lnTo>
                  <a:lnTo>
                    <a:pt x="444" y="10"/>
                  </a:lnTo>
                  <a:lnTo>
                    <a:pt x="486" y="24"/>
                  </a:lnTo>
                  <a:lnTo>
                    <a:pt x="526" y="42"/>
                  </a:lnTo>
                  <a:lnTo>
                    <a:pt x="564" y="65"/>
                  </a:lnTo>
                  <a:lnTo>
                    <a:pt x="599" y="94"/>
                  </a:lnTo>
                  <a:lnTo>
                    <a:pt x="580" y="143"/>
                  </a:lnTo>
                  <a:lnTo>
                    <a:pt x="566" y="193"/>
                  </a:lnTo>
                  <a:lnTo>
                    <a:pt x="557" y="244"/>
                  </a:lnTo>
                  <a:lnTo>
                    <a:pt x="555" y="297"/>
                  </a:lnTo>
                  <a:lnTo>
                    <a:pt x="557" y="349"/>
                  </a:lnTo>
                  <a:lnTo>
                    <a:pt x="565" y="400"/>
                  </a:lnTo>
                  <a:lnTo>
                    <a:pt x="579" y="449"/>
                  </a:lnTo>
                  <a:lnTo>
                    <a:pt x="598" y="497"/>
                  </a:lnTo>
                  <a:lnTo>
                    <a:pt x="622" y="542"/>
                  </a:lnTo>
                  <a:lnTo>
                    <a:pt x="651" y="585"/>
                  </a:lnTo>
                  <a:lnTo>
                    <a:pt x="631" y="609"/>
                  </a:lnTo>
                  <a:lnTo>
                    <a:pt x="611" y="632"/>
                  </a:lnTo>
                  <a:lnTo>
                    <a:pt x="570" y="612"/>
                  </a:lnTo>
                  <a:lnTo>
                    <a:pt x="528" y="596"/>
                  </a:lnTo>
                  <a:lnTo>
                    <a:pt x="485" y="585"/>
                  </a:lnTo>
                  <a:lnTo>
                    <a:pt x="441" y="578"/>
                  </a:lnTo>
                  <a:lnTo>
                    <a:pt x="396" y="575"/>
                  </a:lnTo>
                  <a:lnTo>
                    <a:pt x="357" y="578"/>
                  </a:lnTo>
                  <a:lnTo>
                    <a:pt x="319" y="585"/>
                  </a:lnTo>
                  <a:lnTo>
                    <a:pt x="282" y="594"/>
                  </a:lnTo>
                  <a:lnTo>
                    <a:pt x="248" y="604"/>
                  </a:lnTo>
                  <a:lnTo>
                    <a:pt x="219" y="616"/>
                  </a:lnTo>
                  <a:lnTo>
                    <a:pt x="211" y="563"/>
                  </a:lnTo>
                  <a:lnTo>
                    <a:pt x="197" y="512"/>
                  </a:lnTo>
                  <a:lnTo>
                    <a:pt x="177" y="464"/>
                  </a:lnTo>
                  <a:lnTo>
                    <a:pt x="152" y="417"/>
                  </a:lnTo>
                  <a:lnTo>
                    <a:pt x="121" y="376"/>
                  </a:lnTo>
                  <a:lnTo>
                    <a:pt x="85" y="337"/>
                  </a:lnTo>
                  <a:lnTo>
                    <a:pt x="45" y="302"/>
                  </a:lnTo>
                  <a:lnTo>
                    <a:pt x="0" y="272"/>
                  </a:lnTo>
                  <a:lnTo>
                    <a:pt x="16" y="226"/>
                  </a:lnTo>
                  <a:lnTo>
                    <a:pt x="38" y="183"/>
                  </a:lnTo>
                  <a:lnTo>
                    <a:pt x="64" y="143"/>
                  </a:lnTo>
                  <a:lnTo>
                    <a:pt x="95" y="107"/>
                  </a:lnTo>
                  <a:lnTo>
                    <a:pt x="131" y="76"/>
                  </a:lnTo>
                  <a:lnTo>
                    <a:pt x="170" y="49"/>
                  </a:lnTo>
                  <a:lnTo>
                    <a:pt x="212" y="28"/>
                  </a:lnTo>
                  <a:lnTo>
                    <a:pt x="258" y="12"/>
                  </a:lnTo>
                  <a:lnTo>
                    <a:pt x="305" y="3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auto">
            <a:xfrm>
              <a:off x="1121" y="1176"/>
              <a:ext cx="109" cy="104"/>
            </a:xfrm>
            <a:custGeom>
              <a:avLst/>
              <a:gdLst>
                <a:gd name="T0" fmla="*/ 311 w 656"/>
                <a:gd name="T1" fmla="*/ 0 h 622"/>
                <a:gd name="T2" fmla="*/ 357 w 656"/>
                <a:gd name="T3" fmla="*/ 2 h 622"/>
                <a:gd name="T4" fmla="*/ 401 w 656"/>
                <a:gd name="T5" fmla="*/ 11 h 622"/>
                <a:gd name="T6" fmla="*/ 445 w 656"/>
                <a:gd name="T7" fmla="*/ 25 h 622"/>
                <a:gd name="T8" fmla="*/ 485 w 656"/>
                <a:gd name="T9" fmla="*/ 43 h 622"/>
                <a:gd name="T10" fmla="*/ 523 w 656"/>
                <a:gd name="T11" fmla="*/ 68 h 622"/>
                <a:gd name="T12" fmla="*/ 557 w 656"/>
                <a:gd name="T13" fmla="*/ 95 h 622"/>
                <a:gd name="T14" fmla="*/ 588 w 656"/>
                <a:gd name="T15" fmla="*/ 128 h 622"/>
                <a:gd name="T16" fmla="*/ 616 w 656"/>
                <a:gd name="T17" fmla="*/ 163 h 622"/>
                <a:gd name="T18" fmla="*/ 638 w 656"/>
                <a:gd name="T19" fmla="*/ 204 h 622"/>
                <a:gd name="T20" fmla="*/ 656 w 656"/>
                <a:gd name="T21" fmla="*/ 245 h 622"/>
                <a:gd name="T22" fmla="*/ 611 w 656"/>
                <a:gd name="T23" fmla="*/ 272 h 622"/>
                <a:gd name="T24" fmla="*/ 571 w 656"/>
                <a:gd name="T25" fmla="*/ 302 h 622"/>
                <a:gd name="T26" fmla="*/ 533 w 656"/>
                <a:gd name="T27" fmla="*/ 335 h 622"/>
                <a:gd name="T28" fmla="*/ 501 w 656"/>
                <a:gd name="T29" fmla="*/ 374 h 622"/>
                <a:gd name="T30" fmla="*/ 472 w 656"/>
                <a:gd name="T31" fmla="*/ 415 h 622"/>
                <a:gd name="T32" fmla="*/ 449 w 656"/>
                <a:gd name="T33" fmla="*/ 460 h 622"/>
                <a:gd name="T34" fmla="*/ 431 w 656"/>
                <a:gd name="T35" fmla="*/ 506 h 622"/>
                <a:gd name="T36" fmla="*/ 419 w 656"/>
                <a:gd name="T37" fmla="*/ 556 h 622"/>
                <a:gd name="T38" fmla="*/ 412 w 656"/>
                <a:gd name="T39" fmla="*/ 607 h 622"/>
                <a:gd name="T40" fmla="*/ 376 w 656"/>
                <a:gd name="T41" fmla="*/ 595 h 622"/>
                <a:gd name="T42" fmla="*/ 335 w 656"/>
                <a:gd name="T43" fmla="*/ 586 h 622"/>
                <a:gd name="T44" fmla="*/ 289 w 656"/>
                <a:gd name="T45" fmla="*/ 578 h 622"/>
                <a:gd name="T46" fmla="*/ 240 w 656"/>
                <a:gd name="T47" fmla="*/ 575 h 622"/>
                <a:gd name="T48" fmla="*/ 189 w 656"/>
                <a:gd name="T49" fmla="*/ 578 h 622"/>
                <a:gd name="T50" fmla="*/ 140 w 656"/>
                <a:gd name="T51" fmla="*/ 587 h 622"/>
                <a:gd name="T52" fmla="*/ 92 w 656"/>
                <a:gd name="T53" fmla="*/ 602 h 622"/>
                <a:gd name="T54" fmla="*/ 45 w 656"/>
                <a:gd name="T55" fmla="*/ 622 h 622"/>
                <a:gd name="T56" fmla="*/ 21 w 656"/>
                <a:gd name="T57" fmla="*/ 594 h 622"/>
                <a:gd name="T58" fmla="*/ 0 w 656"/>
                <a:gd name="T59" fmla="*/ 564 h 622"/>
                <a:gd name="T60" fmla="*/ 29 w 656"/>
                <a:gd name="T61" fmla="*/ 515 h 622"/>
                <a:gd name="T62" fmla="*/ 52 w 656"/>
                <a:gd name="T63" fmla="*/ 464 h 622"/>
                <a:gd name="T64" fmla="*/ 68 w 656"/>
                <a:gd name="T65" fmla="*/ 409 h 622"/>
                <a:gd name="T66" fmla="*/ 78 w 656"/>
                <a:gd name="T67" fmla="*/ 354 h 622"/>
                <a:gd name="T68" fmla="*/ 82 w 656"/>
                <a:gd name="T69" fmla="*/ 297 h 622"/>
                <a:gd name="T70" fmla="*/ 79 w 656"/>
                <a:gd name="T71" fmla="*/ 250 h 622"/>
                <a:gd name="T72" fmla="*/ 73 w 656"/>
                <a:gd name="T73" fmla="*/ 204 h 622"/>
                <a:gd name="T74" fmla="*/ 61 w 656"/>
                <a:gd name="T75" fmla="*/ 159 h 622"/>
                <a:gd name="T76" fmla="*/ 45 w 656"/>
                <a:gd name="T77" fmla="*/ 115 h 622"/>
                <a:gd name="T78" fmla="*/ 76 w 656"/>
                <a:gd name="T79" fmla="*/ 85 h 622"/>
                <a:gd name="T80" fmla="*/ 110 w 656"/>
                <a:gd name="T81" fmla="*/ 60 h 622"/>
                <a:gd name="T82" fmla="*/ 147 w 656"/>
                <a:gd name="T83" fmla="*/ 38 h 622"/>
                <a:gd name="T84" fmla="*/ 185 w 656"/>
                <a:gd name="T85" fmla="*/ 22 h 622"/>
                <a:gd name="T86" fmla="*/ 226 w 656"/>
                <a:gd name="T87" fmla="*/ 9 h 622"/>
                <a:gd name="T88" fmla="*/ 267 w 656"/>
                <a:gd name="T89" fmla="*/ 2 h 622"/>
                <a:gd name="T90" fmla="*/ 311 w 656"/>
                <a:gd name="T91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" h="622">
                  <a:moveTo>
                    <a:pt x="311" y="0"/>
                  </a:moveTo>
                  <a:lnTo>
                    <a:pt x="357" y="2"/>
                  </a:lnTo>
                  <a:lnTo>
                    <a:pt x="401" y="11"/>
                  </a:lnTo>
                  <a:lnTo>
                    <a:pt x="445" y="25"/>
                  </a:lnTo>
                  <a:lnTo>
                    <a:pt x="485" y="43"/>
                  </a:lnTo>
                  <a:lnTo>
                    <a:pt x="523" y="68"/>
                  </a:lnTo>
                  <a:lnTo>
                    <a:pt x="557" y="95"/>
                  </a:lnTo>
                  <a:lnTo>
                    <a:pt x="588" y="128"/>
                  </a:lnTo>
                  <a:lnTo>
                    <a:pt x="616" y="163"/>
                  </a:lnTo>
                  <a:lnTo>
                    <a:pt x="638" y="204"/>
                  </a:lnTo>
                  <a:lnTo>
                    <a:pt x="656" y="245"/>
                  </a:lnTo>
                  <a:lnTo>
                    <a:pt x="611" y="272"/>
                  </a:lnTo>
                  <a:lnTo>
                    <a:pt x="571" y="302"/>
                  </a:lnTo>
                  <a:lnTo>
                    <a:pt x="533" y="335"/>
                  </a:lnTo>
                  <a:lnTo>
                    <a:pt x="501" y="374"/>
                  </a:lnTo>
                  <a:lnTo>
                    <a:pt x="472" y="415"/>
                  </a:lnTo>
                  <a:lnTo>
                    <a:pt x="449" y="460"/>
                  </a:lnTo>
                  <a:lnTo>
                    <a:pt x="431" y="506"/>
                  </a:lnTo>
                  <a:lnTo>
                    <a:pt x="419" y="556"/>
                  </a:lnTo>
                  <a:lnTo>
                    <a:pt x="412" y="607"/>
                  </a:lnTo>
                  <a:lnTo>
                    <a:pt x="376" y="595"/>
                  </a:lnTo>
                  <a:lnTo>
                    <a:pt x="335" y="586"/>
                  </a:lnTo>
                  <a:lnTo>
                    <a:pt x="289" y="578"/>
                  </a:lnTo>
                  <a:lnTo>
                    <a:pt x="240" y="575"/>
                  </a:lnTo>
                  <a:lnTo>
                    <a:pt x="189" y="578"/>
                  </a:lnTo>
                  <a:lnTo>
                    <a:pt x="140" y="587"/>
                  </a:lnTo>
                  <a:lnTo>
                    <a:pt x="92" y="602"/>
                  </a:lnTo>
                  <a:lnTo>
                    <a:pt x="45" y="622"/>
                  </a:lnTo>
                  <a:lnTo>
                    <a:pt x="21" y="594"/>
                  </a:lnTo>
                  <a:lnTo>
                    <a:pt x="0" y="564"/>
                  </a:lnTo>
                  <a:lnTo>
                    <a:pt x="29" y="515"/>
                  </a:lnTo>
                  <a:lnTo>
                    <a:pt x="52" y="464"/>
                  </a:lnTo>
                  <a:lnTo>
                    <a:pt x="68" y="409"/>
                  </a:lnTo>
                  <a:lnTo>
                    <a:pt x="78" y="354"/>
                  </a:lnTo>
                  <a:lnTo>
                    <a:pt x="82" y="297"/>
                  </a:lnTo>
                  <a:lnTo>
                    <a:pt x="79" y="250"/>
                  </a:lnTo>
                  <a:lnTo>
                    <a:pt x="73" y="204"/>
                  </a:lnTo>
                  <a:lnTo>
                    <a:pt x="61" y="159"/>
                  </a:lnTo>
                  <a:lnTo>
                    <a:pt x="45" y="115"/>
                  </a:lnTo>
                  <a:lnTo>
                    <a:pt x="76" y="85"/>
                  </a:lnTo>
                  <a:lnTo>
                    <a:pt x="110" y="60"/>
                  </a:lnTo>
                  <a:lnTo>
                    <a:pt x="147" y="38"/>
                  </a:lnTo>
                  <a:lnTo>
                    <a:pt x="185" y="22"/>
                  </a:lnTo>
                  <a:lnTo>
                    <a:pt x="226" y="9"/>
                  </a:lnTo>
                  <a:lnTo>
                    <a:pt x="267" y="2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3720701" y="5176489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FUNDING</a:t>
            </a:r>
            <a:endParaRPr lang="ko-KR" altLang="en-US" sz="3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24034" y="4301389"/>
            <a:ext cx="2649475" cy="1661719"/>
          </a:xfrm>
          <a:prstGeom prst="rect">
            <a:avLst/>
          </a:prstGeom>
          <a:solidFill>
            <a:srgbClr val="1AB29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Freeform 58"/>
          <p:cNvSpPr>
            <a:spLocks noEditPoints="1"/>
          </p:cNvSpPr>
          <p:nvPr/>
        </p:nvSpPr>
        <p:spPr bwMode="auto">
          <a:xfrm>
            <a:off x="1406013" y="4624776"/>
            <a:ext cx="479372" cy="527309"/>
          </a:xfrm>
          <a:custGeom>
            <a:avLst/>
            <a:gdLst>
              <a:gd name="T0" fmla="*/ 982 w 3416"/>
              <a:gd name="T1" fmla="*/ 1585 h 2400"/>
              <a:gd name="T2" fmla="*/ 846 w 3416"/>
              <a:gd name="T3" fmla="*/ 1433 h 2400"/>
              <a:gd name="T4" fmla="*/ 623 w 3416"/>
              <a:gd name="T5" fmla="*/ 1678 h 2400"/>
              <a:gd name="T6" fmla="*/ 772 w 3416"/>
              <a:gd name="T7" fmla="*/ 1820 h 2400"/>
              <a:gd name="T8" fmla="*/ 898 w 3416"/>
              <a:gd name="T9" fmla="*/ 1902 h 2400"/>
              <a:gd name="T10" fmla="*/ 1121 w 3416"/>
              <a:gd name="T11" fmla="*/ 1989 h 2400"/>
              <a:gd name="T12" fmla="*/ 1256 w 3416"/>
              <a:gd name="T13" fmla="*/ 2137 h 2400"/>
              <a:gd name="T14" fmla="*/ 1454 w 3416"/>
              <a:gd name="T15" fmla="*/ 2207 h 2400"/>
              <a:gd name="T16" fmla="*/ 1616 w 3416"/>
              <a:gd name="T17" fmla="*/ 2337 h 2400"/>
              <a:gd name="T18" fmla="*/ 1754 w 3416"/>
              <a:gd name="T19" fmla="*/ 2203 h 2400"/>
              <a:gd name="T20" fmla="*/ 1914 w 3416"/>
              <a:gd name="T21" fmla="*/ 1924 h 2400"/>
              <a:gd name="T22" fmla="*/ 1864 w 3416"/>
              <a:gd name="T23" fmla="*/ 1722 h 2400"/>
              <a:gd name="T24" fmla="*/ 1705 w 3416"/>
              <a:gd name="T25" fmla="*/ 1700 h 2400"/>
              <a:gd name="T26" fmla="*/ 1561 w 3416"/>
              <a:gd name="T27" fmla="*/ 1521 h 2400"/>
              <a:gd name="T28" fmla="*/ 1360 w 3416"/>
              <a:gd name="T29" fmla="*/ 1601 h 2400"/>
              <a:gd name="T30" fmla="*/ 1170 w 3416"/>
              <a:gd name="T31" fmla="*/ 1427 h 2400"/>
              <a:gd name="T32" fmla="*/ 1656 w 3416"/>
              <a:gd name="T33" fmla="*/ 143 h 2400"/>
              <a:gd name="T34" fmla="*/ 1411 w 3416"/>
              <a:gd name="T35" fmla="*/ 314 h 2400"/>
              <a:gd name="T36" fmla="*/ 1335 w 3416"/>
              <a:gd name="T37" fmla="*/ 566 h 2400"/>
              <a:gd name="T38" fmla="*/ 1285 w 3416"/>
              <a:gd name="T39" fmla="*/ 888 h 2400"/>
              <a:gd name="T40" fmla="*/ 1509 w 3416"/>
              <a:gd name="T41" fmla="*/ 1028 h 2400"/>
              <a:gd name="T42" fmla="*/ 1654 w 3416"/>
              <a:gd name="T43" fmla="*/ 963 h 2400"/>
              <a:gd name="T44" fmla="*/ 1737 w 3416"/>
              <a:gd name="T45" fmla="*/ 651 h 2400"/>
              <a:gd name="T46" fmla="*/ 1849 w 3416"/>
              <a:gd name="T47" fmla="*/ 508 h 2400"/>
              <a:gd name="T48" fmla="*/ 2344 w 3416"/>
              <a:gd name="T49" fmla="*/ 694 h 2400"/>
              <a:gd name="T50" fmla="*/ 2760 w 3416"/>
              <a:gd name="T51" fmla="*/ 938 h 2400"/>
              <a:gd name="T52" fmla="*/ 2920 w 3416"/>
              <a:gd name="T53" fmla="*/ 1030 h 2400"/>
              <a:gd name="T54" fmla="*/ 2965 w 3416"/>
              <a:gd name="T55" fmla="*/ 1293 h 2400"/>
              <a:gd name="T56" fmla="*/ 2790 w 3416"/>
              <a:gd name="T57" fmla="*/ 1519 h 2400"/>
              <a:gd name="T58" fmla="*/ 3042 w 3416"/>
              <a:gd name="T59" fmla="*/ 290 h 2400"/>
              <a:gd name="T60" fmla="*/ 2704 w 3416"/>
              <a:gd name="T61" fmla="*/ 378 h 2400"/>
              <a:gd name="T62" fmla="*/ 2533 w 3416"/>
              <a:gd name="T63" fmla="*/ 419 h 2400"/>
              <a:gd name="T64" fmla="*/ 2277 w 3416"/>
              <a:gd name="T65" fmla="*/ 306 h 2400"/>
              <a:gd name="T66" fmla="*/ 1960 w 3416"/>
              <a:gd name="T67" fmla="*/ 118 h 2400"/>
              <a:gd name="T68" fmla="*/ 1864 w 3416"/>
              <a:gd name="T69" fmla="*/ 3 h 2400"/>
              <a:gd name="T70" fmla="*/ 2085 w 3416"/>
              <a:gd name="T71" fmla="*/ 119 h 2400"/>
              <a:gd name="T72" fmla="*/ 2371 w 3416"/>
              <a:gd name="T73" fmla="*/ 287 h 2400"/>
              <a:gd name="T74" fmla="*/ 3221 w 3416"/>
              <a:gd name="T75" fmla="*/ 180 h 2400"/>
              <a:gd name="T76" fmla="*/ 2615 w 3416"/>
              <a:gd name="T77" fmla="*/ 1634 h 2400"/>
              <a:gd name="T78" fmla="*/ 2549 w 3416"/>
              <a:gd name="T79" fmla="*/ 1758 h 2400"/>
              <a:gd name="T80" fmla="*/ 2379 w 3416"/>
              <a:gd name="T81" fmla="*/ 1904 h 2400"/>
              <a:gd name="T82" fmla="*/ 2230 w 3416"/>
              <a:gd name="T83" fmla="*/ 1964 h 2400"/>
              <a:gd name="T84" fmla="*/ 2091 w 3416"/>
              <a:gd name="T85" fmla="*/ 2105 h 2400"/>
              <a:gd name="T86" fmla="*/ 1917 w 3416"/>
              <a:gd name="T87" fmla="*/ 2042 h 2400"/>
              <a:gd name="T88" fmla="*/ 1759 w 3416"/>
              <a:gd name="T89" fmla="*/ 2316 h 2400"/>
              <a:gd name="T90" fmla="*/ 1548 w 3416"/>
              <a:gd name="T91" fmla="*/ 2389 h 2400"/>
              <a:gd name="T92" fmla="*/ 1337 w 3416"/>
              <a:gd name="T93" fmla="*/ 2232 h 2400"/>
              <a:gd name="T94" fmla="*/ 1109 w 3416"/>
              <a:gd name="T95" fmla="*/ 2055 h 2400"/>
              <a:gd name="T96" fmla="*/ 853 w 3416"/>
              <a:gd name="T97" fmla="*/ 1946 h 2400"/>
              <a:gd name="T98" fmla="*/ 618 w 3416"/>
              <a:gd name="T99" fmla="*/ 1804 h 2400"/>
              <a:gd name="T100" fmla="*/ 640 w 3416"/>
              <a:gd name="T101" fmla="*/ 1521 h 2400"/>
              <a:gd name="T102" fmla="*/ 308 w 3416"/>
              <a:gd name="T103" fmla="*/ 1432 h 2400"/>
              <a:gd name="T104" fmla="*/ 25 w 3416"/>
              <a:gd name="T105" fmla="*/ 1355 h 2400"/>
              <a:gd name="T106" fmla="*/ 236 w 3416"/>
              <a:gd name="T107" fmla="*/ 284 h 2400"/>
              <a:gd name="T108" fmla="*/ 569 w 3416"/>
              <a:gd name="T109" fmla="*/ 370 h 2400"/>
              <a:gd name="T110" fmla="*/ 852 w 3416"/>
              <a:gd name="T111" fmla="*/ 445 h 2400"/>
              <a:gd name="T112" fmla="*/ 1047 w 3416"/>
              <a:gd name="T113" fmla="*/ 365 h 2400"/>
              <a:gd name="T114" fmla="*/ 1342 w 3416"/>
              <a:gd name="T115" fmla="*/ 180 h 2400"/>
              <a:gd name="T116" fmla="*/ 1516 w 3416"/>
              <a:gd name="T117" fmla="*/ 155 h 2400"/>
              <a:gd name="T118" fmla="*/ 1788 w 3416"/>
              <a:gd name="T119" fmla="*/ 12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16" h="2400">
                <a:moveTo>
                  <a:pt x="1170" y="1427"/>
                </a:moveTo>
                <a:lnTo>
                  <a:pt x="1139" y="1430"/>
                </a:lnTo>
                <a:lnTo>
                  <a:pt x="1113" y="1438"/>
                </a:lnTo>
                <a:lnTo>
                  <a:pt x="1089" y="1452"/>
                </a:lnTo>
                <a:lnTo>
                  <a:pt x="1067" y="1471"/>
                </a:lnTo>
                <a:lnTo>
                  <a:pt x="1045" y="1494"/>
                </a:lnTo>
                <a:lnTo>
                  <a:pt x="1023" y="1521"/>
                </a:lnTo>
                <a:lnTo>
                  <a:pt x="1003" y="1552"/>
                </a:lnTo>
                <a:lnTo>
                  <a:pt x="982" y="1585"/>
                </a:lnTo>
                <a:lnTo>
                  <a:pt x="982" y="1563"/>
                </a:lnTo>
                <a:lnTo>
                  <a:pt x="976" y="1541"/>
                </a:lnTo>
                <a:lnTo>
                  <a:pt x="966" y="1520"/>
                </a:lnTo>
                <a:lnTo>
                  <a:pt x="952" y="1500"/>
                </a:lnTo>
                <a:lnTo>
                  <a:pt x="934" y="1481"/>
                </a:lnTo>
                <a:lnTo>
                  <a:pt x="914" y="1463"/>
                </a:lnTo>
                <a:lnTo>
                  <a:pt x="892" y="1450"/>
                </a:lnTo>
                <a:lnTo>
                  <a:pt x="870" y="1439"/>
                </a:lnTo>
                <a:lnTo>
                  <a:pt x="846" y="1433"/>
                </a:lnTo>
                <a:lnTo>
                  <a:pt x="823" y="1430"/>
                </a:lnTo>
                <a:lnTo>
                  <a:pt x="805" y="1432"/>
                </a:lnTo>
                <a:lnTo>
                  <a:pt x="789" y="1436"/>
                </a:lnTo>
                <a:lnTo>
                  <a:pt x="773" y="1444"/>
                </a:lnTo>
                <a:lnTo>
                  <a:pt x="759" y="1457"/>
                </a:lnTo>
                <a:lnTo>
                  <a:pt x="748" y="1473"/>
                </a:lnTo>
                <a:lnTo>
                  <a:pt x="635" y="1640"/>
                </a:lnTo>
                <a:lnTo>
                  <a:pt x="626" y="1658"/>
                </a:lnTo>
                <a:lnTo>
                  <a:pt x="623" y="1678"/>
                </a:lnTo>
                <a:lnTo>
                  <a:pt x="626" y="1698"/>
                </a:lnTo>
                <a:lnTo>
                  <a:pt x="633" y="1718"/>
                </a:lnTo>
                <a:lnTo>
                  <a:pt x="644" y="1737"/>
                </a:lnTo>
                <a:lnTo>
                  <a:pt x="659" y="1756"/>
                </a:lnTo>
                <a:lnTo>
                  <a:pt x="677" y="1775"/>
                </a:lnTo>
                <a:lnTo>
                  <a:pt x="698" y="1791"/>
                </a:lnTo>
                <a:lnTo>
                  <a:pt x="722" y="1803"/>
                </a:lnTo>
                <a:lnTo>
                  <a:pt x="746" y="1813"/>
                </a:lnTo>
                <a:lnTo>
                  <a:pt x="772" y="1820"/>
                </a:lnTo>
                <a:lnTo>
                  <a:pt x="798" y="1823"/>
                </a:lnTo>
                <a:lnTo>
                  <a:pt x="819" y="1820"/>
                </a:lnTo>
                <a:lnTo>
                  <a:pt x="841" y="1815"/>
                </a:lnTo>
                <a:lnTo>
                  <a:pt x="862" y="1807"/>
                </a:lnTo>
                <a:lnTo>
                  <a:pt x="881" y="1794"/>
                </a:lnTo>
                <a:lnTo>
                  <a:pt x="876" y="1823"/>
                </a:lnTo>
                <a:lnTo>
                  <a:pt x="877" y="1851"/>
                </a:lnTo>
                <a:lnTo>
                  <a:pt x="885" y="1877"/>
                </a:lnTo>
                <a:lnTo>
                  <a:pt x="898" y="1902"/>
                </a:lnTo>
                <a:lnTo>
                  <a:pt x="915" y="1925"/>
                </a:lnTo>
                <a:lnTo>
                  <a:pt x="937" y="1945"/>
                </a:lnTo>
                <a:lnTo>
                  <a:pt x="962" y="1962"/>
                </a:lnTo>
                <a:lnTo>
                  <a:pt x="988" y="1976"/>
                </a:lnTo>
                <a:lnTo>
                  <a:pt x="1016" y="1987"/>
                </a:lnTo>
                <a:lnTo>
                  <a:pt x="1046" y="1993"/>
                </a:lnTo>
                <a:lnTo>
                  <a:pt x="1075" y="1995"/>
                </a:lnTo>
                <a:lnTo>
                  <a:pt x="1099" y="1994"/>
                </a:lnTo>
                <a:lnTo>
                  <a:pt x="1121" y="1989"/>
                </a:lnTo>
                <a:lnTo>
                  <a:pt x="1143" y="1980"/>
                </a:lnTo>
                <a:lnTo>
                  <a:pt x="1162" y="1968"/>
                </a:lnTo>
                <a:lnTo>
                  <a:pt x="1161" y="1997"/>
                </a:lnTo>
                <a:lnTo>
                  <a:pt x="1165" y="2025"/>
                </a:lnTo>
                <a:lnTo>
                  <a:pt x="1174" y="2052"/>
                </a:lnTo>
                <a:lnTo>
                  <a:pt x="1189" y="2077"/>
                </a:lnTo>
                <a:lnTo>
                  <a:pt x="1208" y="2100"/>
                </a:lnTo>
                <a:lnTo>
                  <a:pt x="1230" y="2120"/>
                </a:lnTo>
                <a:lnTo>
                  <a:pt x="1256" y="2137"/>
                </a:lnTo>
                <a:lnTo>
                  <a:pt x="1283" y="2152"/>
                </a:lnTo>
                <a:lnTo>
                  <a:pt x="1312" y="2162"/>
                </a:lnTo>
                <a:lnTo>
                  <a:pt x="1342" y="2169"/>
                </a:lnTo>
                <a:lnTo>
                  <a:pt x="1372" y="2171"/>
                </a:lnTo>
                <a:lnTo>
                  <a:pt x="1401" y="2169"/>
                </a:lnTo>
                <a:lnTo>
                  <a:pt x="1428" y="2162"/>
                </a:lnTo>
                <a:lnTo>
                  <a:pt x="1455" y="2151"/>
                </a:lnTo>
                <a:lnTo>
                  <a:pt x="1451" y="2179"/>
                </a:lnTo>
                <a:lnTo>
                  <a:pt x="1454" y="2207"/>
                </a:lnTo>
                <a:lnTo>
                  <a:pt x="1461" y="2233"/>
                </a:lnTo>
                <a:lnTo>
                  <a:pt x="1472" y="2256"/>
                </a:lnTo>
                <a:lnTo>
                  <a:pt x="1486" y="2276"/>
                </a:lnTo>
                <a:lnTo>
                  <a:pt x="1504" y="2295"/>
                </a:lnTo>
                <a:lnTo>
                  <a:pt x="1524" y="2309"/>
                </a:lnTo>
                <a:lnTo>
                  <a:pt x="1546" y="2321"/>
                </a:lnTo>
                <a:lnTo>
                  <a:pt x="1569" y="2331"/>
                </a:lnTo>
                <a:lnTo>
                  <a:pt x="1593" y="2336"/>
                </a:lnTo>
                <a:lnTo>
                  <a:pt x="1616" y="2337"/>
                </a:lnTo>
                <a:lnTo>
                  <a:pt x="1635" y="2336"/>
                </a:lnTo>
                <a:lnTo>
                  <a:pt x="1653" y="2332"/>
                </a:lnTo>
                <a:lnTo>
                  <a:pt x="1668" y="2324"/>
                </a:lnTo>
                <a:lnTo>
                  <a:pt x="1683" y="2314"/>
                </a:lnTo>
                <a:lnTo>
                  <a:pt x="1695" y="2300"/>
                </a:lnTo>
                <a:lnTo>
                  <a:pt x="1707" y="2282"/>
                </a:lnTo>
                <a:lnTo>
                  <a:pt x="1721" y="2259"/>
                </a:lnTo>
                <a:lnTo>
                  <a:pt x="1737" y="2233"/>
                </a:lnTo>
                <a:lnTo>
                  <a:pt x="1754" y="2203"/>
                </a:lnTo>
                <a:lnTo>
                  <a:pt x="1772" y="2171"/>
                </a:lnTo>
                <a:lnTo>
                  <a:pt x="1791" y="2138"/>
                </a:lnTo>
                <a:lnTo>
                  <a:pt x="1811" y="2104"/>
                </a:lnTo>
                <a:lnTo>
                  <a:pt x="1830" y="2070"/>
                </a:lnTo>
                <a:lnTo>
                  <a:pt x="1849" y="2037"/>
                </a:lnTo>
                <a:lnTo>
                  <a:pt x="1867" y="2005"/>
                </a:lnTo>
                <a:lnTo>
                  <a:pt x="1884" y="1975"/>
                </a:lnTo>
                <a:lnTo>
                  <a:pt x="1899" y="1947"/>
                </a:lnTo>
                <a:lnTo>
                  <a:pt x="1914" y="1924"/>
                </a:lnTo>
                <a:lnTo>
                  <a:pt x="1928" y="1896"/>
                </a:lnTo>
                <a:lnTo>
                  <a:pt x="1935" y="1868"/>
                </a:lnTo>
                <a:lnTo>
                  <a:pt x="1937" y="1843"/>
                </a:lnTo>
                <a:lnTo>
                  <a:pt x="1934" y="1818"/>
                </a:lnTo>
                <a:lnTo>
                  <a:pt x="1927" y="1795"/>
                </a:lnTo>
                <a:lnTo>
                  <a:pt x="1916" y="1774"/>
                </a:lnTo>
                <a:lnTo>
                  <a:pt x="1901" y="1753"/>
                </a:lnTo>
                <a:lnTo>
                  <a:pt x="1883" y="1736"/>
                </a:lnTo>
                <a:lnTo>
                  <a:pt x="1864" y="1722"/>
                </a:lnTo>
                <a:lnTo>
                  <a:pt x="1843" y="1711"/>
                </a:lnTo>
                <a:lnTo>
                  <a:pt x="1821" y="1702"/>
                </a:lnTo>
                <a:lnTo>
                  <a:pt x="1798" y="1697"/>
                </a:lnTo>
                <a:lnTo>
                  <a:pt x="1775" y="1695"/>
                </a:lnTo>
                <a:lnTo>
                  <a:pt x="1754" y="1696"/>
                </a:lnTo>
                <a:lnTo>
                  <a:pt x="1734" y="1701"/>
                </a:lnTo>
                <a:lnTo>
                  <a:pt x="1716" y="1711"/>
                </a:lnTo>
                <a:lnTo>
                  <a:pt x="1699" y="1723"/>
                </a:lnTo>
                <a:lnTo>
                  <a:pt x="1705" y="1700"/>
                </a:lnTo>
                <a:lnTo>
                  <a:pt x="1705" y="1677"/>
                </a:lnTo>
                <a:lnTo>
                  <a:pt x="1701" y="1653"/>
                </a:lnTo>
                <a:lnTo>
                  <a:pt x="1691" y="1629"/>
                </a:lnTo>
                <a:lnTo>
                  <a:pt x="1677" y="1606"/>
                </a:lnTo>
                <a:lnTo>
                  <a:pt x="1659" y="1584"/>
                </a:lnTo>
                <a:lnTo>
                  <a:pt x="1638" y="1565"/>
                </a:lnTo>
                <a:lnTo>
                  <a:pt x="1615" y="1547"/>
                </a:lnTo>
                <a:lnTo>
                  <a:pt x="1588" y="1533"/>
                </a:lnTo>
                <a:lnTo>
                  <a:pt x="1561" y="1521"/>
                </a:lnTo>
                <a:lnTo>
                  <a:pt x="1533" y="1515"/>
                </a:lnTo>
                <a:lnTo>
                  <a:pt x="1504" y="1511"/>
                </a:lnTo>
                <a:lnTo>
                  <a:pt x="1481" y="1514"/>
                </a:lnTo>
                <a:lnTo>
                  <a:pt x="1459" y="1518"/>
                </a:lnTo>
                <a:lnTo>
                  <a:pt x="1437" y="1526"/>
                </a:lnTo>
                <a:lnTo>
                  <a:pt x="1416" y="1539"/>
                </a:lnTo>
                <a:lnTo>
                  <a:pt x="1396" y="1555"/>
                </a:lnTo>
                <a:lnTo>
                  <a:pt x="1377" y="1576"/>
                </a:lnTo>
                <a:lnTo>
                  <a:pt x="1360" y="1601"/>
                </a:lnTo>
                <a:lnTo>
                  <a:pt x="1358" y="1575"/>
                </a:lnTo>
                <a:lnTo>
                  <a:pt x="1349" y="1548"/>
                </a:lnTo>
                <a:lnTo>
                  <a:pt x="1335" y="1522"/>
                </a:lnTo>
                <a:lnTo>
                  <a:pt x="1316" y="1496"/>
                </a:lnTo>
                <a:lnTo>
                  <a:pt x="1292" y="1474"/>
                </a:lnTo>
                <a:lnTo>
                  <a:pt x="1265" y="1455"/>
                </a:lnTo>
                <a:lnTo>
                  <a:pt x="1236" y="1440"/>
                </a:lnTo>
                <a:lnTo>
                  <a:pt x="1204" y="1430"/>
                </a:lnTo>
                <a:lnTo>
                  <a:pt x="1170" y="1427"/>
                </a:lnTo>
                <a:close/>
                <a:moveTo>
                  <a:pt x="1841" y="62"/>
                </a:moveTo>
                <a:lnTo>
                  <a:pt x="1830" y="63"/>
                </a:lnTo>
                <a:lnTo>
                  <a:pt x="1813" y="68"/>
                </a:lnTo>
                <a:lnTo>
                  <a:pt x="1793" y="75"/>
                </a:lnTo>
                <a:lnTo>
                  <a:pt x="1770" y="85"/>
                </a:lnTo>
                <a:lnTo>
                  <a:pt x="1743" y="96"/>
                </a:lnTo>
                <a:lnTo>
                  <a:pt x="1716" y="110"/>
                </a:lnTo>
                <a:lnTo>
                  <a:pt x="1686" y="126"/>
                </a:lnTo>
                <a:lnTo>
                  <a:pt x="1656" y="143"/>
                </a:lnTo>
                <a:lnTo>
                  <a:pt x="1624" y="160"/>
                </a:lnTo>
                <a:lnTo>
                  <a:pt x="1594" y="180"/>
                </a:lnTo>
                <a:lnTo>
                  <a:pt x="1562" y="199"/>
                </a:lnTo>
                <a:lnTo>
                  <a:pt x="1533" y="219"/>
                </a:lnTo>
                <a:lnTo>
                  <a:pt x="1503" y="239"/>
                </a:lnTo>
                <a:lnTo>
                  <a:pt x="1477" y="258"/>
                </a:lnTo>
                <a:lnTo>
                  <a:pt x="1451" y="278"/>
                </a:lnTo>
                <a:lnTo>
                  <a:pt x="1429" y="297"/>
                </a:lnTo>
                <a:lnTo>
                  <a:pt x="1411" y="314"/>
                </a:lnTo>
                <a:lnTo>
                  <a:pt x="1396" y="331"/>
                </a:lnTo>
                <a:lnTo>
                  <a:pt x="1385" y="346"/>
                </a:lnTo>
                <a:lnTo>
                  <a:pt x="1380" y="360"/>
                </a:lnTo>
                <a:lnTo>
                  <a:pt x="1374" y="381"/>
                </a:lnTo>
                <a:lnTo>
                  <a:pt x="1367" y="410"/>
                </a:lnTo>
                <a:lnTo>
                  <a:pt x="1360" y="444"/>
                </a:lnTo>
                <a:lnTo>
                  <a:pt x="1351" y="481"/>
                </a:lnTo>
                <a:lnTo>
                  <a:pt x="1344" y="523"/>
                </a:lnTo>
                <a:lnTo>
                  <a:pt x="1335" y="566"/>
                </a:lnTo>
                <a:lnTo>
                  <a:pt x="1326" y="610"/>
                </a:lnTo>
                <a:lnTo>
                  <a:pt x="1318" y="655"/>
                </a:lnTo>
                <a:lnTo>
                  <a:pt x="1309" y="698"/>
                </a:lnTo>
                <a:lnTo>
                  <a:pt x="1301" y="741"/>
                </a:lnTo>
                <a:lnTo>
                  <a:pt x="1293" y="781"/>
                </a:lnTo>
                <a:lnTo>
                  <a:pt x="1286" y="816"/>
                </a:lnTo>
                <a:lnTo>
                  <a:pt x="1280" y="847"/>
                </a:lnTo>
                <a:lnTo>
                  <a:pt x="1279" y="867"/>
                </a:lnTo>
                <a:lnTo>
                  <a:pt x="1285" y="888"/>
                </a:lnTo>
                <a:lnTo>
                  <a:pt x="1298" y="908"/>
                </a:lnTo>
                <a:lnTo>
                  <a:pt x="1315" y="929"/>
                </a:lnTo>
                <a:lnTo>
                  <a:pt x="1336" y="948"/>
                </a:lnTo>
                <a:lnTo>
                  <a:pt x="1360" y="966"/>
                </a:lnTo>
                <a:lnTo>
                  <a:pt x="1388" y="982"/>
                </a:lnTo>
                <a:lnTo>
                  <a:pt x="1418" y="997"/>
                </a:lnTo>
                <a:lnTo>
                  <a:pt x="1448" y="1010"/>
                </a:lnTo>
                <a:lnTo>
                  <a:pt x="1479" y="1020"/>
                </a:lnTo>
                <a:lnTo>
                  <a:pt x="1509" y="1028"/>
                </a:lnTo>
                <a:lnTo>
                  <a:pt x="1539" y="1033"/>
                </a:lnTo>
                <a:lnTo>
                  <a:pt x="1566" y="1035"/>
                </a:lnTo>
                <a:lnTo>
                  <a:pt x="1586" y="1034"/>
                </a:lnTo>
                <a:lnTo>
                  <a:pt x="1604" y="1030"/>
                </a:lnTo>
                <a:lnTo>
                  <a:pt x="1619" y="1024"/>
                </a:lnTo>
                <a:lnTo>
                  <a:pt x="1632" y="1016"/>
                </a:lnTo>
                <a:lnTo>
                  <a:pt x="1641" y="1005"/>
                </a:lnTo>
                <a:lnTo>
                  <a:pt x="1646" y="991"/>
                </a:lnTo>
                <a:lnTo>
                  <a:pt x="1654" y="963"/>
                </a:lnTo>
                <a:lnTo>
                  <a:pt x="1662" y="931"/>
                </a:lnTo>
                <a:lnTo>
                  <a:pt x="1672" y="897"/>
                </a:lnTo>
                <a:lnTo>
                  <a:pt x="1681" y="859"/>
                </a:lnTo>
                <a:lnTo>
                  <a:pt x="1691" y="822"/>
                </a:lnTo>
                <a:lnTo>
                  <a:pt x="1701" y="785"/>
                </a:lnTo>
                <a:lnTo>
                  <a:pt x="1711" y="747"/>
                </a:lnTo>
                <a:lnTo>
                  <a:pt x="1721" y="712"/>
                </a:lnTo>
                <a:lnTo>
                  <a:pt x="1730" y="680"/>
                </a:lnTo>
                <a:lnTo>
                  <a:pt x="1737" y="651"/>
                </a:lnTo>
                <a:lnTo>
                  <a:pt x="1744" y="625"/>
                </a:lnTo>
                <a:lnTo>
                  <a:pt x="1750" y="605"/>
                </a:lnTo>
                <a:lnTo>
                  <a:pt x="1754" y="590"/>
                </a:lnTo>
                <a:lnTo>
                  <a:pt x="1761" y="575"/>
                </a:lnTo>
                <a:lnTo>
                  <a:pt x="1774" y="559"/>
                </a:lnTo>
                <a:lnTo>
                  <a:pt x="1791" y="545"/>
                </a:lnTo>
                <a:lnTo>
                  <a:pt x="1810" y="531"/>
                </a:lnTo>
                <a:lnTo>
                  <a:pt x="1830" y="518"/>
                </a:lnTo>
                <a:lnTo>
                  <a:pt x="1849" y="508"/>
                </a:lnTo>
                <a:lnTo>
                  <a:pt x="1867" y="498"/>
                </a:lnTo>
                <a:lnTo>
                  <a:pt x="1880" y="492"/>
                </a:lnTo>
                <a:lnTo>
                  <a:pt x="2002" y="488"/>
                </a:lnTo>
                <a:lnTo>
                  <a:pt x="2060" y="523"/>
                </a:lnTo>
                <a:lnTo>
                  <a:pt x="2117" y="558"/>
                </a:lnTo>
                <a:lnTo>
                  <a:pt x="2175" y="593"/>
                </a:lnTo>
                <a:lnTo>
                  <a:pt x="2232" y="628"/>
                </a:lnTo>
                <a:lnTo>
                  <a:pt x="2288" y="661"/>
                </a:lnTo>
                <a:lnTo>
                  <a:pt x="2344" y="694"/>
                </a:lnTo>
                <a:lnTo>
                  <a:pt x="2397" y="726"/>
                </a:lnTo>
                <a:lnTo>
                  <a:pt x="2450" y="758"/>
                </a:lnTo>
                <a:lnTo>
                  <a:pt x="2501" y="788"/>
                </a:lnTo>
                <a:lnTo>
                  <a:pt x="2550" y="817"/>
                </a:lnTo>
                <a:lnTo>
                  <a:pt x="2598" y="844"/>
                </a:lnTo>
                <a:lnTo>
                  <a:pt x="2642" y="870"/>
                </a:lnTo>
                <a:lnTo>
                  <a:pt x="2684" y="895"/>
                </a:lnTo>
                <a:lnTo>
                  <a:pt x="2724" y="917"/>
                </a:lnTo>
                <a:lnTo>
                  <a:pt x="2760" y="938"/>
                </a:lnTo>
                <a:lnTo>
                  <a:pt x="2792" y="957"/>
                </a:lnTo>
                <a:lnTo>
                  <a:pt x="2822" y="973"/>
                </a:lnTo>
                <a:lnTo>
                  <a:pt x="2847" y="988"/>
                </a:lnTo>
                <a:lnTo>
                  <a:pt x="2869" y="1001"/>
                </a:lnTo>
                <a:lnTo>
                  <a:pt x="2886" y="1011"/>
                </a:lnTo>
                <a:lnTo>
                  <a:pt x="2900" y="1018"/>
                </a:lnTo>
                <a:lnTo>
                  <a:pt x="2907" y="1022"/>
                </a:lnTo>
                <a:lnTo>
                  <a:pt x="2910" y="1024"/>
                </a:lnTo>
                <a:lnTo>
                  <a:pt x="2920" y="1030"/>
                </a:lnTo>
                <a:lnTo>
                  <a:pt x="2943" y="1052"/>
                </a:lnTo>
                <a:lnTo>
                  <a:pt x="2962" y="1077"/>
                </a:lnTo>
                <a:lnTo>
                  <a:pt x="2977" y="1104"/>
                </a:lnTo>
                <a:lnTo>
                  <a:pt x="2986" y="1133"/>
                </a:lnTo>
                <a:lnTo>
                  <a:pt x="2993" y="1163"/>
                </a:lnTo>
                <a:lnTo>
                  <a:pt x="2994" y="1195"/>
                </a:lnTo>
                <a:lnTo>
                  <a:pt x="2989" y="1227"/>
                </a:lnTo>
                <a:lnTo>
                  <a:pt x="2981" y="1259"/>
                </a:lnTo>
                <a:lnTo>
                  <a:pt x="2965" y="1293"/>
                </a:lnTo>
                <a:lnTo>
                  <a:pt x="2945" y="1325"/>
                </a:lnTo>
                <a:lnTo>
                  <a:pt x="2922" y="1353"/>
                </a:lnTo>
                <a:lnTo>
                  <a:pt x="2895" y="1376"/>
                </a:lnTo>
                <a:lnTo>
                  <a:pt x="2864" y="1395"/>
                </a:lnTo>
                <a:lnTo>
                  <a:pt x="2831" y="1410"/>
                </a:lnTo>
                <a:lnTo>
                  <a:pt x="2798" y="1419"/>
                </a:lnTo>
                <a:lnTo>
                  <a:pt x="2800" y="1451"/>
                </a:lnTo>
                <a:lnTo>
                  <a:pt x="2798" y="1485"/>
                </a:lnTo>
                <a:lnTo>
                  <a:pt x="2790" y="1519"/>
                </a:lnTo>
                <a:lnTo>
                  <a:pt x="3346" y="1360"/>
                </a:lnTo>
                <a:lnTo>
                  <a:pt x="3171" y="257"/>
                </a:lnTo>
                <a:lnTo>
                  <a:pt x="3167" y="257"/>
                </a:lnTo>
                <a:lnTo>
                  <a:pt x="3159" y="261"/>
                </a:lnTo>
                <a:lnTo>
                  <a:pt x="3144" y="264"/>
                </a:lnTo>
                <a:lnTo>
                  <a:pt x="3124" y="269"/>
                </a:lnTo>
                <a:lnTo>
                  <a:pt x="3101" y="275"/>
                </a:lnTo>
                <a:lnTo>
                  <a:pt x="3074" y="282"/>
                </a:lnTo>
                <a:lnTo>
                  <a:pt x="3042" y="290"/>
                </a:lnTo>
                <a:lnTo>
                  <a:pt x="3008" y="299"/>
                </a:lnTo>
                <a:lnTo>
                  <a:pt x="2973" y="307"/>
                </a:lnTo>
                <a:lnTo>
                  <a:pt x="2936" y="318"/>
                </a:lnTo>
                <a:lnTo>
                  <a:pt x="2897" y="328"/>
                </a:lnTo>
                <a:lnTo>
                  <a:pt x="2857" y="337"/>
                </a:lnTo>
                <a:lnTo>
                  <a:pt x="2818" y="348"/>
                </a:lnTo>
                <a:lnTo>
                  <a:pt x="2779" y="358"/>
                </a:lnTo>
                <a:lnTo>
                  <a:pt x="2741" y="368"/>
                </a:lnTo>
                <a:lnTo>
                  <a:pt x="2704" y="378"/>
                </a:lnTo>
                <a:lnTo>
                  <a:pt x="2669" y="386"/>
                </a:lnTo>
                <a:lnTo>
                  <a:pt x="2638" y="395"/>
                </a:lnTo>
                <a:lnTo>
                  <a:pt x="2608" y="402"/>
                </a:lnTo>
                <a:lnTo>
                  <a:pt x="2583" y="409"/>
                </a:lnTo>
                <a:lnTo>
                  <a:pt x="2562" y="414"/>
                </a:lnTo>
                <a:lnTo>
                  <a:pt x="2545" y="418"/>
                </a:lnTo>
                <a:lnTo>
                  <a:pt x="2542" y="419"/>
                </a:lnTo>
                <a:lnTo>
                  <a:pt x="2537" y="419"/>
                </a:lnTo>
                <a:lnTo>
                  <a:pt x="2533" y="419"/>
                </a:lnTo>
                <a:lnTo>
                  <a:pt x="2516" y="418"/>
                </a:lnTo>
                <a:lnTo>
                  <a:pt x="2495" y="413"/>
                </a:lnTo>
                <a:lnTo>
                  <a:pt x="2471" y="404"/>
                </a:lnTo>
                <a:lnTo>
                  <a:pt x="2444" y="394"/>
                </a:lnTo>
                <a:lnTo>
                  <a:pt x="2414" y="380"/>
                </a:lnTo>
                <a:lnTo>
                  <a:pt x="2382" y="364"/>
                </a:lnTo>
                <a:lnTo>
                  <a:pt x="2348" y="346"/>
                </a:lnTo>
                <a:lnTo>
                  <a:pt x="2313" y="327"/>
                </a:lnTo>
                <a:lnTo>
                  <a:pt x="2277" y="306"/>
                </a:lnTo>
                <a:lnTo>
                  <a:pt x="2240" y="285"/>
                </a:lnTo>
                <a:lnTo>
                  <a:pt x="2203" y="263"/>
                </a:lnTo>
                <a:lnTo>
                  <a:pt x="2166" y="241"/>
                </a:lnTo>
                <a:lnTo>
                  <a:pt x="2129" y="219"/>
                </a:lnTo>
                <a:lnTo>
                  <a:pt x="2092" y="197"/>
                </a:lnTo>
                <a:lnTo>
                  <a:pt x="2057" y="175"/>
                </a:lnTo>
                <a:lnTo>
                  <a:pt x="2022" y="155"/>
                </a:lnTo>
                <a:lnTo>
                  <a:pt x="1991" y="136"/>
                </a:lnTo>
                <a:lnTo>
                  <a:pt x="1960" y="118"/>
                </a:lnTo>
                <a:lnTo>
                  <a:pt x="1932" y="102"/>
                </a:lnTo>
                <a:lnTo>
                  <a:pt x="1908" y="89"/>
                </a:lnTo>
                <a:lnTo>
                  <a:pt x="1885" y="77"/>
                </a:lnTo>
                <a:lnTo>
                  <a:pt x="1867" y="69"/>
                </a:lnTo>
                <a:lnTo>
                  <a:pt x="1852" y="63"/>
                </a:lnTo>
                <a:lnTo>
                  <a:pt x="1841" y="62"/>
                </a:lnTo>
                <a:close/>
                <a:moveTo>
                  <a:pt x="1841" y="0"/>
                </a:moveTo>
                <a:lnTo>
                  <a:pt x="1853" y="1"/>
                </a:lnTo>
                <a:lnTo>
                  <a:pt x="1864" y="3"/>
                </a:lnTo>
                <a:lnTo>
                  <a:pt x="1878" y="7"/>
                </a:lnTo>
                <a:lnTo>
                  <a:pt x="1894" y="13"/>
                </a:lnTo>
                <a:lnTo>
                  <a:pt x="1912" y="21"/>
                </a:lnTo>
                <a:lnTo>
                  <a:pt x="1932" y="31"/>
                </a:lnTo>
                <a:lnTo>
                  <a:pt x="1955" y="44"/>
                </a:lnTo>
                <a:lnTo>
                  <a:pt x="1981" y="59"/>
                </a:lnTo>
                <a:lnTo>
                  <a:pt x="2012" y="76"/>
                </a:lnTo>
                <a:lnTo>
                  <a:pt x="2046" y="96"/>
                </a:lnTo>
                <a:lnTo>
                  <a:pt x="2085" y="119"/>
                </a:lnTo>
                <a:lnTo>
                  <a:pt x="2127" y="145"/>
                </a:lnTo>
                <a:lnTo>
                  <a:pt x="2153" y="160"/>
                </a:lnTo>
                <a:lnTo>
                  <a:pt x="2181" y="177"/>
                </a:lnTo>
                <a:lnTo>
                  <a:pt x="2211" y="196"/>
                </a:lnTo>
                <a:lnTo>
                  <a:pt x="2243" y="215"/>
                </a:lnTo>
                <a:lnTo>
                  <a:pt x="2275" y="233"/>
                </a:lnTo>
                <a:lnTo>
                  <a:pt x="2307" y="252"/>
                </a:lnTo>
                <a:lnTo>
                  <a:pt x="2339" y="270"/>
                </a:lnTo>
                <a:lnTo>
                  <a:pt x="2371" y="287"/>
                </a:lnTo>
                <a:lnTo>
                  <a:pt x="2402" y="304"/>
                </a:lnTo>
                <a:lnTo>
                  <a:pt x="2430" y="319"/>
                </a:lnTo>
                <a:lnTo>
                  <a:pt x="2456" y="332"/>
                </a:lnTo>
                <a:lnTo>
                  <a:pt x="2480" y="343"/>
                </a:lnTo>
                <a:lnTo>
                  <a:pt x="2501" y="350"/>
                </a:lnTo>
                <a:lnTo>
                  <a:pt x="2517" y="355"/>
                </a:lnTo>
                <a:lnTo>
                  <a:pt x="2530" y="358"/>
                </a:lnTo>
                <a:lnTo>
                  <a:pt x="3155" y="197"/>
                </a:lnTo>
                <a:lnTo>
                  <a:pt x="3221" y="180"/>
                </a:lnTo>
                <a:lnTo>
                  <a:pt x="3232" y="247"/>
                </a:lnTo>
                <a:lnTo>
                  <a:pt x="3408" y="1351"/>
                </a:lnTo>
                <a:lnTo>
                  <a:pt x="3416" y="1406"/>
                </a:lnTo>
                <a:lnTo>
                  <a:pt x="3363" y="1421"/>
                </a:lnTo>
                <a:lnTo>
                  <a:pt x="2807" y="1579"/>
                </a:lnTo>
                <a:lnTo>
                  <a:pt x="2664" y="1608"/>
                </a:lnTo>
                <a:lnTo>
                  <a:pt x="2664" y="1608"/>
                </a:lnTo>
                <a:lnTo>
                  <a:pt x="2641" y="1623"/>
                </a:lnTo>
                <a:lnTo>
                  <a:pt x="2615" y="1634"/>
                </a:lnTo>
                <a:lnTo>
                  <a:pt x="2589" y="1640"/>
                </a:lnTo>
                <a:lnTo>
                  <a:pt x="2561" y="1642"/>
                </a:lnTo>
                <a:lnTo>
                  <a:pt x="2531" y="1638"/>
                </a:lnTo>
                <a:lnTo>
                  <a:pt x="2501" y="1628"/>
                </a:lnTo>
                <a:lnTo>
                  <a:pt x="2522" y="1652"/>
                </a:lnTo>
                <a:lnTo>
                  <a:pt x="2536" y="1678"/>
                </a:lnTo>
                <a:lnTo>
                  <a:pt x="2546" y="1703"/>
                </a:lnTo>
                <a:lnTo>
                  <a:pt x="2550" y="1731"/>
                </a:lnTo>
                <a:lnTo>
                  <a:pt x="2549" y="1758"/>
                </a:lnTo>
                <a:lnTo>
                  <a:pt x="2544" y="1783"/>
                </a:lnTo>
                <a:lnTo>
                  <a:pt x="2533" y="1808"/>
                </a:lnTo>
                <a:lnTo>
                  <a:pt x="2520" y="1831"/>
                </a:lnTo>
                <a:lnTo>
                  <a:pt x="2503" y="1851"/>
                </a:lnTo>
                <a:lnTo>
                  <a:pt x="2483" y="1869"/>
                </a:lnTo>
                <a:lnTo>
                  <a:pt x="2460" y="1884"/>
                </a:lnTo>
                <a:lnTo>
                  <a:pt x="2435" y="1895"/>
                </a:lnTo>
                <a:lnTo>
                  <a:pt x="2408" y="1901"/>
                </a:lnTo>
                <a:lnTo>
                  <a:pt x="2379" y="1904"/>
                </a:lnTo>
                <a:lnTo>
                  <a:pt x="2349" y="1899"/>
                </a:lnTo>
                <a:lnTo>
                  <a:pt x="2318" y="1891"/>
                </a:lnTo>
                <a:lnTo>
                  <a:pt x="2207" y="1850"/>
                </a:lnTo>
                <a:lnTo>
                  <a:pt x="2218" y="1863"/>
                </a:lnTo>
                <a:lnTo>
                  <a:pt x="2227" y="1880"/>
                </a:lnTo>
                <a:lnTo>
                  <a:pt x="2232" y="1898"/>
                </a:lnTo>
                <a:lnTo>
                  <a:pt x="2234" y="1919"/>
                </a:lnTo>
                <a:lnTo>
                  <a:pt x="2234" y="1942"/>
                </a:lnTo>
                <a:lnTo>
                  <a:pt x="2230" y="1964"/>
                </a:lnTo>
                <a:lnTo>
                  <a:pt x="2225" y="1988"/>
                </a:lnTo>
                <a:lnTo>
                  <a:pt x="2216" y="2010"/>
                </a:lnTo>
                <a:lnTo>
                  <a:pt x="2205" y="2031"/>
                </a:lnTo>
                <a:lnTo>
                  <a:pt x="2191" y="2051"/>
                </a:lnTo>
                <a:lnTo>
                  <a:pt x="2175" y="2069"/>
                </a:lnTo>
                <a:lnTo>
                  <a:pt x="2157" y="2084"/>
                </a:lnTo>
                <a:lnTo>
                  <a:pt x="2137" y="2094"/>
                </a:lnTo>
                <a:lnTo>
                  <a:pt x="2115" y="2102"/>
                </a:lnTo>
                <a:lnTo>
                  <a:pt x="2091" y="2105"/>
                </a:lnTo>
                <a:lnTo>
                  <a:pt x="2065" y="2102"/>
                </a:lnTo>
                <a:lnTo>
                  <a:pt x="2037" y="2094"/>
                </a:lnTo>
                <a:lnTo>
                  <a:pt x="2034" y="2093"/>
                </a:lnTo>
                <a:lnTo>
                  <a:pt x="2027" y="2089"/>
                </a:lnTo>
                <a:lnTo>
                  <a:pt x="2013" y="2084"/>
                </a:lnTo>
                <a:lnTo>
                  <a:pt x="1996" y="2076"/>
                </a:lnTo>
                <a:lnTo>
                  <a:pt x="1974" y="2067"/>
                </a:lnTo>
                <a:lnTo>
                  <a:pt x="1948" y="2055"/>
                </a:lnTo>
                <a:lnTo>
                  <a:pt x="1917" y="2042"/>
                </a:lnTo>
                <a:lnTo>
                  <a:pt x="1900" y="2071"/>
                </a:lnTo>
                <a:lnTo>
                  <a:pt x="1883" y="2102"/>
                </a:lnTo>
                <a:lnTo>
                  <a:pt x="1863" y="2137"/>
                </a:lnTo>
                <a:lnTo>
                  <a:pt x="1843" y="2171"/>
                </a:lnTo>
                <a:lnTo>
                  <a:pt x="1824" y="2205"/>
                </a:lnTo>
                <a:lnTo>
                  <a:pt x="1806" y="2237"/>
                </a:lnTo>
                <a:lnTo>
                  <a:pt x="1789" y="2266"/>
                </a:lnTo>
                <a:lnTo>
                  <a:pt x="1773" y="2292"/>
                </a:lnTo>
                <a:lnTo>
                  <a:pt x="1759" y="2316"/>
                </a:lnTo>
                <a:lnTo>
                  <a:pt x="1746" y="2334"/>
                </a:lnTo>
                <a:lnTo>
                  <a:pt x="1731" y="2354"/>
                </a:lnTo>
                <a:lnTo>
                  <a:pt x="1713" y="2370"/>
                </a:lnTo>
                <a:lnTo>
                  <a:pt x="1692" y="2383"/>
                </a:lnTo>
                <a:lnTo>
                  <a:pt x="1667" y="2393"/>
                </a:lnTo>
                <a:lnTo>
                  <a:pt x="1642" y="2398"/>
                </a:lnTo>
                <a:lnTo>
                  <a:pt x="1616" y="2400"/>
                </a:lnTo>
                <a:lnTo>
                  <a:pt x="1582" y="2397"/>
                </a:lnTo>
                <a:lnTo>
                  <a:pt x="1548" y="2389"/>
                </a:lnTo>
                <a:lnTo>
                  <a:pt x="1517" y="2377"/>
                </a:lnTo>
                <a:lnTo>
                  <a:pt x="1486" y="2358"/>
                </a:lnTo>
                <a:lnTo>
                  <a:pt x="1459" y="2337"/>
                </a:lnTo>
                <a:lnTo>
                  <a:pt x="1436" y="2312"/>
                </a:lnTo>
                <a:lnTo>
                  <a:pt x="1418" y="2287"/>
                </a:lnTo>
                <a:lnTo>
                  <a:pt x="1405" y="2260"/>
                </a:lnTo>
                <a:lnTo>
                  <a:pt x="1396" y="2233"/>
                </a:lnTo>
                <a:lnTo>
                  <a:pt x="1372" y="2234"/>
                </a:lnTo>
                <a:lnTo>
                  <a:pt x="1337" y="2232"/>
                </a:lnTo>
                <a:lnTo>
                  <a:pt x="1302" y="2224"/>
                </a:lnTo>
                <a:lnTo>
                  <a:pt x="1267" y="2212"/>
                </a:lnTo>
                <a:lnTo>
                  <a:pt x="1235" y="2198"/>
                </a:lnTo>
                <a:lnTo>
                  <a:pt x="1204" y="2178"/>
                </a:lnTo>
                <a:lnTo>
                  <a:pt x="1176" y="2155"/>
                </a:lnTo>
                <a:lnTo>
                  <a:pt x="1150" y="2129"/>
                </a:lnTo>
                <a:lnTo>
                  <a:pt x="1133" y="2105"/>
                </a:lnTo>
                <a:lnTo>
                  <a:pt x="1120" y="2080"/>
                </a:lnTo>
                <a:lnTo>
                  <a:pt x="1109" y="2055"/>
                </a:lnTo>
                <a:lnTo>
                  <a:pt x="1092" y="2057"/>
                </a:lnTo>
                <a:lnTo>
                  <a:pt x="1075" y="2058"/>
                </a:lnTo>
                <a:lnTo>
                  <a:pt x="1039" y="2055"/>
                </a:lnTo>
                <a:lnTo>
                  <a:pt x="1003" y="2047"/>
                </a:lnTo>
                <a:lnTo>
                  <a:pt x="968" y="2035"/>
                </a:lnTo>
                <a:lnTo>
                  <a:pt x="934" y="2019"/>
                </a:lnTo>
                <a:lnTo>
                  <a:pt x="904" y="1997"/>
                </a:lnTo>
                <a:lnTo>
                  <a:pt x="876" y="1974"/>
                </a:lnTo>
                <a:lnTo>
                  <a:pt x="853" y="1946"/>
                </a:lnTo>
                <a:lnTo>
                  <a:pt x="834" y="1915"/>
                </a:lnTo>
                <a:lnTo>
                  <a:pt x="822" y="1883"/>
                </a:lnTo>
                <a:lnTo>
                  <a:pt x="798" y="1884"/>
                </a:lnTo>
                <a:lnTo>
                  <a:pt x="766" y="1882"/>
                </a:lnTo>
                <a:lnTo>
                  <a:pt x="733" y="1875"/>
                </a:lnTo>
                <a:lnTo>
                  <a:pt x="702" y="1863"/>
                </a:lnTo>
                <a:lnTo>
                  <a:pt x="671" y="1847"/>
                </a:lnTo>
                <a:lnTo>
                  <a:pt x="644" y="1827"/>
                </a:lnTo>
                <a:lnTo>
                  <a:pt x="618" y="1804"/>
                </a:lnTo>
                <a:lnTo>
                  <a:pt x="597" y="1779"/>
                </a:lnTo>
                <a:lnTo>
                  <a:pt x="579" y="1751"/>
                </a:lnTo>
                <a:lnTo>
                  <a:pt x="569" y="1726"/>
                </a:lnTo>
                <a:lnTo>
                  <a:pt x="562" y="1699"/>
                </a:lnTo>
                <a:lnTo>
                  <a:pt x="561" y="1674"/>
                </a:lnTo>
                <a:lnTo>
                  <a:pt x="565" y="1650"/>
                </a:lnTo>
                <a:lnTo>
                  <a:pt x="572" y="1626"/>
                </a:lnTo>
                <a:lnTo>
                  <a:pt x="584" y="1605"/>
                </a:lnTo>
                <a:lnTo>
                  <a:pt x="640" y="1521"/>
                </a:lnTo>
                <a:lnTo>
                  <a:pt x="611" y="1514"/>
                </a:lnTo>
                <a:lnTo>
                  <a:pt x="579" y="1504"/>
                </a:lnTo>
                <a:lnTo>
                  <a:pt x="545" y="1495"/>
                </a:lnTo>
                <a:lnTo>
                  <a:pt x="508" y="1485"/>
                </a:lnTo>
                <a:lnTo>
                  <a:pt x="469" y="1475"/>
                </a:lnTo>
                <a:lnTo>
                  <a:pt x="430" y="1463"/>
                </a:lnTo>
                <a:lnTo>
                  <a:pt x="389" y="1453"/>
                </a:lnTo>
                <a:lnTo>
                  <a:pt x="349" y="1442"/>
                </a:lnTo>
                <a:lnTo>
                  <a:pt x="308" y="1432"/>
                </a:lnTo>
                <a:lnTo>
                  <a:pt x="268" y="1420"/>
                </a:lnTo>
                <a:lnTo>
                  <a:pt x="229" y="1409"/>
                </a:lnTo>
                <a:lnTo>
                  <a:pt x="192" y="1400"/>
                </a:lnTo>
                <a:lnTo>
                  <a:pt x="156" y="1390"/>
                </a:lnTo>
                <a:lnTo>
                  <a:pt x="123" y="1381"/>
                </a:lnTo>
                <a:lnTo>
                  <a:pt x="94" y="1373"/>
                </a:lnTo>
                <a:lnTo>
                  <a:pt x="66" y="1365"/>
                </a:lnTo>
                <a:lnTo>
                  <a:pt x="44" y="1359"/>
                </a:lnTo>
                <a:lnTo>
                  <a:pt x="25" y="1355"/>
                </a:lnTo>
                <a:lnTo>
                  <a:pt x="12" y="1351"/>
                </a:lnTo>
                <a:lnTo>
                  <a:pt x="3" y="1348"/>
                </a:lnTo>
                <a:lnTo>
                  <a:pt x="0" y="1347"/>
                </a:lnTo>
                <a:lnTo>
                  <a:pt x="166" y="265"/>
                </a:lnTo>
                <a:lnTo>
                  <a:pt x="170" y="266"/>
                </a:lnTo>
                <a:lnTo>
                  <a:pt x="178" y="268"/>
                </a:lnTo>
                <a:lnTo>
                  <a:pt x="193" y="272"/>
                </a:lnTo>
                <a:lnTo>
                  <a:pt x="213" y="278"/>
                </a:lnTo>
                <a:lnTo>
                  <a:pt x="236" y="284"/>
                </a:lnTo>
                <a:lnTo>
                  <a:pt x="264" y="291"/>
                </a:lnTo>
                <a:lnTo>
                  <a:pt x="296" y="299"/>
                </a:lnTo>
                <a:lnTo>
                  <a:pt x="330" y="309"/>
                </a:lnTo>
                <a:lnTo>
                  <a:pt x="367" y="318"/>
                </a:lnTo>
                <a:lnTo>
                  <a:pt x="406" y="328"/>
                </a:lnTo>
                <a:lnTo>
                  <a:pt x="446" y="338"/>
                </a:lnTo>
                <a:lnTo>
                  <a:pt x="486" y="349"/>
                </a:lnTo>
                <a:lnTo>
                  <a:pt x="528" y="360"/>
                </a:lnTo>
                <a:lnTo>
                  <a:pt x="569" y="370"/>
                </a:lnTo>
                <a:lnTo>
                  <a:pt x="609" y="381"/>
                </a:lnTo>
                <a:lnTo>
                  <a:pt x="649" y="392"/>
                </a:lnTo>
                <a:lnTo>
                  <a:pt x="687" y="401"/>
                </a:lnTo>
                <a:lnTo>
                  <a:pt x="723" y="411"/>
                </a:lnTo>
                <a:lnTo>
                  <a:pt x="756" y="419"/>
                </a:lnTo>
                <a:lnTo>
                  <a:pt x="786" y="428"/>
                </a:lnTo>
                <a:lnTo>
                  <a:pt x="812" y="434"/>
                </a:lnTo>
                <a:lnTo>
                  <a:pt x="834" y="440"/>
                </a:lnTo>
                <a:lnTo>
                  <a:pt x="852" y="445"/>
                </a:lnTo>
                <a:lnTo>
                  <a:pt x="865" y="448"/>
                </a:lnTo>
                <a:lnTo>
                  <a:pt x="877" y="448"/>
                </a:lnTo>
                <a:lnTo>
                  <a:pt x="893" y="445"/>
                </a:lnTo>
                <a:lnTo>
                  <a:pt x="913" y="438"/>
                </a:lnTo>
                <a:lnTo>
                  <a:pt x="935" y="429"/>
                </a:lnTo>
                <a:lnTo>
                  <a:pt x="960" y="416"/>
                </a:lnTo>
                <a:lnTo>
                  <a:pt x="987" y="401"/>
                </a:lnTo>
                <a:lnTo>
                  <a:pt x="1016" y="384"/>
                </a:lnTo>
                <a:lnTo>
                  <a:pt x="1047" y="365"/>
                </a:lnTo>
                <a:lnTo>
                  <a:pt x="1079" y="346"/>
                </a:lnTo>
                <a:lnTo>
                  <a:pt x="1111" y="324"/>
                </a:lnTo>
                <a:lnTo>
                  <a:pt x="1145" y="302"/>
                </a:lnTo>
                <a:lnTo>
                  <a:pt x="1179" y="281"/>
                </a:lnTo>
                <a:lnTo>
                  <a:pt x="1212" y="258"/>
                </a:lnTo>
                <a:lnTo>
                  <a:pt x="1246" y="237"/>
                </a:lnTo>
                <a:lnTo>
                  <a:pt x="1280" y="217"/>
                </a:lnTo>
                <a:lnTo>
                  <a:pt x="1311" y="198"/>
                </a:lnTo>
                <a:lnTo>
                  <a:pt x="1342" y="180"/>
                </a:lnTo>
                <a:lnTo>
                  <a:pt x="1371" y="164"/>
                </a:lnTo>
                <a:lnTo>
                  <a:pt x="1399" y="151"/>
                </a:lnTo>
                <a:lnTo>
                  <a:pt x="1423" y="139"/>
                </a:lnTo>
                <a:lnTo>
                  <a:pt x="1446" y="132"/>
                </a:lnTo>
                <a:lnTo>
                  <a:pt x="1465" y="126"/>
                </a:lnTo>
                <a:lnTo>
                  <a:pt x="1475" y="127"/>
                </a:lnTo>
                <a:lnTo>
                  <a:pt x="1486" y="133"/>
                </a:lnTo>
                <a:lnTo>
                  <a:pt x="1500" y="142"/>
                </a:lnTo>
                <a:lnTo>
                  <a:pt x="1516" y="155"/>
                </a:lnTo>
                <a:lnTo>
                  <a:pt x="1548" y="135"/>
                </a:lnTo>
                <a:lnTo>
                  <a:pt x="1581" y="115"/>
                </a:lnTo>
                <a:lnTo>
                  <a:pt x="1614" y="95"/>
                </a:lnTo>
                <a:lnTo>
                  <a:pt x="1646" y="77"/>
                </a:lnTo>
                <a:lnTo>
                  <a:pt x="1678" y="61"/>
                </a:lnTo>
                <a:lnTo>
                  <a:pt x="1709" y="46"/>
                </a:lnTo>
                <a:lnTo>
                  <a:pt x="1737" y="33"/>
                </a:lnTo>
                <a:lnTo>
                  <a:pt x="1763" y="22"/>
                </a:lnTo>
                <a:lnTo>
                  <a:pt x="1788" y="12"/>
                </a:lnTo>
                <a:lnTo>
                  <a:pt x="1810" y="6"/>
                </a:lnTo>
                <a:lnTo>
                  <a:pt x="1828" y="2"/>
                </a:lnTo>
                <a:lnTo>
                  <a:pt x="184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직사각형 121"/>
          <p:cNvSpPr/>
          <p:nvPr/>
        </p:nvSpPr>
        <p:spPr>
          <a:xfrm>
            <a:off x="252869" y="5114072"/>
            <a:ext cx="28575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ea typeface="KoPub돋움체 Bold" panose="02020603020101020101" pitchFamily="18" charset="-127"/>
              </a:rPr>
              <a:t>UNIVERSITY STUDENT </a:t>
            </a: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ea typeface="KoPub돋움체 Bold" panose="02020603020101020101" pitchFamily="18" charset="-127"/>
              </a:rPr>
              <a:t>CROWD</a:t>
            </a:r>
            <a:endParaRPr lang="ko-KR" altLang="en-US" sz="20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305442" y="5213065"/>
            <a:ext cx="2674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CREATIVE IDEA</a:t>
            </a:r>
            <a:endParaRPr lang="ko-KR" altLang="en-US" sz="2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9558610" y="5213065"/>
            <a:ext cx="1794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PASSION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87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개발 기간 및 개별 업무분담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4391" y="4404360"/>
            <a:ext cx="146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개발 기간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개별 업무분담</a:t>
            </a:r>
          </a:p>
        </p:txBody>
      </p:sp>
    </p:spTree>
    <p:extLst>
      <p:ext uri="{BB962C8B-B14F-4D97-AF65-F5344CB8AC3E}">
        <p14:creationId xmlns:p14="http://schemas.microsoft.com/office/powerpoint/2010/main" val="25072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Picture 2" descr="blank, close -up, composi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9"/>
          <a:stretch/>
        </p:blipFill>
        <p:spPr bwMode="auto">
          <a:xfrm>
            <a:off x="0" y="-10510"/>
            <a:ext cx="12416635" cy="68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73572" y="-10510"/>
            <a:ext cx="12707006" cy="6978869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051486" y="4678060"/>
            <a:ext cx="3968939" cy="1577057"/>
            <a:chOff x="8293224" y="433161"/>
            <a:chExt cx="3968939" cy="1577057"/>
          </a:xfrm>
        </p:grpSpPr>
        <p:sp>
          <p:nvSpPr>
            <p:cNvPr id="9" name="TextBox 8"/>
            <p:cNvSpPr txBox="1"/>
            <p:nvPr/>
          </p:nvSpPr>
          <p:spPr>
            <a:xfrm>
              <a:off x="8352117" y="433161"/>
              <a:ext cx="39100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DEVELOPE </a:t>
              </a:r>
              <a:endPara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86770" y="1640886"/>
              <a:ext cx="3575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600" dirty="0"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CALENDAR &amp; TERM</a:t>
              </a:r>
              <a:endParaRPr lang="ko-KR" altLang="en-US" spc="600" dirty="0">
                <a:latin typeface="나눔고딕" panose="020D0604000000000000" pitchFamily="50" charset="-127"/>
                <a:ea typeface="나눔고딕" panose="020D0604000000000000" pitchFamily="50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293224" y="1546076"/>
              <a:ext cx="38987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8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01949"/>
              </p:ext>
            </p:extLst>
          </p:nvPr>
        </p:nvGraphicFramePr>
        <p:xfrm>
          <a:off x="339393" y="449316"/>
          <a:ext cx="11350333" cy="5252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73909">
                  <a:extLst>
                    <a:ext uri="{9D8B030D-6E8A-4147-A177-3AD203B41FA5}">
                      <a16:colId xmlns="" xmlns:a16="http://schemas.microsoft.com/office/drawing/2014/main" val="3995587186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1154528053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51419186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1155288292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963091867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3004327478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1597101285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1628145633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3025573823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720082962"/>
                    </a:ext>
                  </a:extLst>
                </a:gridCol>
                <a:gridCol w="368515">
                  <a:extLst>
                    <a:ext uri="{9D8B030D-6E8A-4147-A177-3AD203B41FA5}">
                      <a16:colId xmlns="" xmlns:a16="http://schemas.microsoft.com/office/drawing/2014/main" val="3595072975"/>
                    </a:ext>
                  </a:extLst>
                </a:gridCol>
                <a:gridCol w="377261">
                  <a:extLst>
                    <a:ext uri="{9D8B030D-6E8A-4147-A177-3AD203B41FA5}">
                      <a16:colId xmlns="" xmlns:a16="http://schemas.microsoft.com/office/drawing/2014/main" val="1226647798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122763374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372888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7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10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11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12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14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15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16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17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18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19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21</a:t>
                      </a:r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22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23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24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25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26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</a:t>
                      </a:r>
                      <a:endParaRPr lang="ko-KR" altLang="en-US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28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29</a:t>
                      </a:r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231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기존 </a:t>
                      </a:r>
                      <a:r>
                        <a:rPr lang="en-US" altLang="ko-KR" sz="1400" b="1" dirty="0"/>
                        <a:t>Table </a:t>
                      </a:r>
                      <a:r>
                        <a:rPr lang="ko-KR" altLang="en-US" sz="1400" b="1" dirty="0"/>
                        <a:t>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6532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Model </a:t>
                      </a:r>
                      <a:r>
                        <a:rPr lang="ko-KR" altLang="en-US" sz="1400" b="1"/>
                        <a:t>보완 </a:t>
                      </a:r>
                      <a:r>
                        <a:rPr lang="en-US" altLang="ko-KR" sz="1400" b="1"/>
                        <a:t>+ </a:t>
                      </a:r>
                      <a:r>
                        <a:rPr lang="ko-KR" altLang="en-US" sz="1400" b="1"/>
                        <a:t>정책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39581179"/>
                  </a:ext>
                </a:extLst>
              </a:tr>
              <a:tr h="6138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아이디어 회의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벤치 </a:t>
                      </a:r>
                      <a:r>
                        <a:rPr lang="ko-KR" altLang="en-US" sz="1400" b="1" dirty="0" err="1"/>
                        <a:t>마킹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ko-KR" altLang="en-US" sz="1400" b="1" dirty="0"/>
                        <a:t>정책 수립</a:t>
                      </a:r>
                      <a:r>
                        <a:rPr lang="en-US" altLang="ko-KR" sz="1400" b="1" dirty="0"/>
                        <a:t>,</a:t>
                      </a:r>
                    </a:p>
                    <a:p>
                      <a:pPr latinLnBrk="1"/>
                      <a:r>
                        <a:rPr lang="ko-KR" altLang="en-US" sz="1400" b="1" dirty="0"/>
                        <a:t>요구사항 정의서</a:t>
                      </a:r>
                      <a:endParaRPr lang="en-US" altLang="ko-K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272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 err="1"/>
                        <a:t>유즈케이스</a:t>
                      </a:r>
                      <a:r>
                        <a:rPr lang="ko-KR" altLang="en-US" sz="1400" b="1" baseline="0" dirty="0"/>
                        <a:t> 정의서 작성</a:t>
                      </a:r>
                      <a:endParaRPr lang="en-US" altLang="ko-KR" sz="14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/>
                        <a:t>분석다이어그램</a:t>
                      </a:r>
                      <a:r>
                        <a:rPr lang="en-US" altLang="ko-KR" sz="1400" b="1" baseline="0" dirty="0"/>
                        <a:t>Table &amp; View </a:t>
                      </a:r>
                      <a:r>
                        <a:rPr lang="ko-KR" altLang="en-US" sz="1400" b="1" baseline="0" dirty="0"/>
                        <a:t>설계</a:t>
                      </a:r>
                      <a:endParaRPr lang="en-US" altLang="ko-KR" sz="14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/>
                        <a:t>화면 설계 및 코딩</a:t>
                      </a:r>
                      <a:endParaRPr lang="en-US" altLang="ko-KR" sz="14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SqlMaps</a:t>
                      </a:r>
                      <a:r>
                        <a:rPr lang="en-US" altLang="ko-KR" sz="1400" b="1" dirty="0"/>
                        <a:t> &amp; DAO </a:t>
                      </a:r>
                      <a:r>
                        <a:rPr lang="ko-KR" altLang="en-US" sz="1400" b="1" dirty="0"/>
                        <a:t>코딩</a:t>
                      </a:r>
                      <a:endParaRPr lang="en-US" altLang="ko-KR" sz="1400" b="1" baseline="0" dirty="0"/>
                    </a:p>
                    <a:p>
                      <a:pPr latinLnBrk="1"/>
                      <a:endParaRPr lang="en-US" altLang="ko-KR" sz="14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컨트롤러 코딩 및 코드통합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9551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발표 준비 및 문서 통합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b="1" dirty="0"/>
                        <a:t>(PPT</a:t>
                      </a:r>
                      <a:r>
                        <a:rPr lang="ko-KR" altLang="en-US" sz="1400" b="1" dirty="0"/>
                        <a:t>제작 및 동영상 시연 준비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2144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리허설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8060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7444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18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7" b="12306"/>
          <a:stretch/>
        </p:blipFill>
        <p:spPr>
          <a:xfrm>
            <a:off x="-70757" y="0"/>
            <a:ext cx="12464143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70757" y="-120869"/>
            <a:ext cx="12707006" cy="6978869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79439" y="1191471"/>
            <a:ext cx="4716356" cy="1661994"/>
            <a:chOff x="118472" y="603314"/>
            <a:chExt cx="4716356" cy="1661994"/>
          </a:xfrm>
        </p:grpSpPr>
        <p:sp>
          <p:nvSpPr>
            <p:cNvPr id="5" name="TextBox 4"/>
            <p:cNvSpPr txBox="1"/>
            <p:nvPr/>
          </p:nvSpPr>
          <p:spPr>
            <a:xfrm>
              <a:off x="118472" y="603314"/>
              <a:ext cx="47163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PERSONAL </a:t>
              </a:r>
              <a:endParaRPr lang="ko-KR" altLang="en-US" sz="7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3847" y="1803643"/>
              <a:ext cx="3484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600" dirty="0"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TASK SHARING</a:t>
              </a:r>
              <a:endParaRPr lang="ko-KR" altLang="en-US" sz="2400" spc="600" dirty="0">
                <a:latin typeface="나눔고딕" panose="020D0604000000000000" pitchFamily="50" charset="-127"/>
                <a:ea typeface="나눔고딕" panose="020D0604000000000000" pitchFamily="50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55286" y="1708833"/>
              <a:ext cx="38987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787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20064"/>
              </p:ext>
            </p:extLst>
          </p:nvPr>
        </p:nvGraphicFramePr>
        <p:xfrm>
          <a:off x="796728" y="0"/>
          <a:ext cx="10709879" cy="647222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78243">
                  <a:extLst>
                    <a:ext uri="{9D8B030D-6E8A-4147-A177-3AD203B41FA5}">
                      <a16:colId xmlns="" xmlns:a16="http://schemas.microsoft.com/office/drawing/2014/main" val="4192057830"/>
                    </a:ext>
                  </a:extLst>
                </a:gridCol>
                <a:gridCol w="4789876">
                  <a:extLst>
                    <a:ext uri="{9D8B030D-6E8A-4147-A177-3AD203B41FA5}">
                      <a16:colId xmlns="" xmlns:a16="http://schemas.microsoft.com/office/drawing/2014/main" val="576225617"/>
                    </a:ext>
                  </a:extLst>
                </a:gridCol>
                <a:gridCol w="4741760">
                  <a:extLst>
                    <a:ext uri="{9D8B030D-6E8A-4147-A177-3AD203B41FA5}">
                      <a16:colId xmlns="" xmlns:a16="http://schemas.microsoft.com/office/drawing/2014/main" val="490942579"/>
                    </a:ext>
                  </a:extLst>
                </a:gridCol>
              </a:tblGrid>
              <a:tr h="437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작성자명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21" marB="45721"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유즈케이스 분석 및 설계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21" marB="45721"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화면 </a:t>
                      </a:r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구현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21" marB="45721">
                    <a:solidFill>
                      <a:srgbClr val="1AB29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2673736"/>
                  </a:ext>
                </a:extLst>
              </a:tr>
              <a:tr h="62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임호근</a:t>
                      </a:r>
                    </a:p>
                  </a:txBody>
                  <a:tcPr marT="45721" marB="4572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프로젝트 삭제 서비스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프로젝트 심사 서비스</a:t>
                      </a:r>
                      <a:endParaRPr lang="en-US" altLang="ko-KR" sz="1800" dirty="0"/>
                    </a:p>
                  </a:txBody>
                  <a:tcPr marT="45721" marB="4572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목록보기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상세보기 서비스</a:t>
                      </a:r>
                      <a:endParaRPr lang="en-US" altLang="ko-KR" sz="1800" dirty="0"/>
                    </a:p>
                  </a:txBody>
                  <a:tcPr marT="45721" marB="4572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86757015"/>
                  </a:ext>
                </a:extLst>
              </a:tr>
              <a:tr h="896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김현용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서포터 상세보기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서포터 검색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후원 신청 서비스</a:t>
                      </a:r>
                      <a:endParaRPr lang="ko-KR" alt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프로젝트 신청 서비스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프로젝트 수정 서비스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1261143127"/>
                  </a:ext>
                </a:extLst>
              </a:tr>
              <a:tr h="116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김주영</a:t>
                      </a:r>
                    </a:p>
                  </a:txBody>
                  <a:tcPr marT="45721" marB="4572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후원 취소 신청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후원 취소자 목록보기 서비스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후원 취소자 검색 서비스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유사도 검색 서비스</a:t>
                      </a:r>
                    </a:p>
                  </a:txBody>
                  <a:tcPr marT="45721" marB="4572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후원자 목록보기 서비스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후원자 검색 서비스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유사도 검색 서비스</a:t>
                      </a:r>
                    </a:p>
                  </a:txBody>
                  <a:tcPr marT="45721" marB="4572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3614735"/>
                  </a:ext>
                </a:extLst>
              </a:tr>
              <a:tr h="1434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윤현우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-  </a:t>
                      </a:r>
                      <a:r>
                        <a:rPr lang="ko-KR" altLang="en-US" sz="1800" dirty="0"/>
                        <a:t>프로젝트 취소 서비스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후원 취소 신청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서포터 상세보기 서비스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환불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결제 서비스</a:t>
                      </a:r>
                      <a:endParaRPr lang="en-US" altLang="ko-KR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/>
                        <a:t>-  </a:t>
                      </a:r>
                      <a:r>
                        <a:rPr lang="ko-KR" altLang="en-US" sz="1800"/>
                        <a:t>프로젝트 취소 서비스</a:t>
                      </a:r>
                      <a:endParaRPr lang="en-US" altLang="ko-KR" sz="180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/>
                        <a:t>후원 취소 신청 서비스</a:t>
                      </a:r>
                      <a:endParaRPr lang="en-US" altLang="ko-KR" sz="1800" baseline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/>
                        <a:t>서포터 상세보기 서비스</a:t>
                      </a:r>
                      <a:endParaRPr lang="en-US" altLang="ko-KR" sz="180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/>
                        <a:t>환불 서비스</a:t>
                      </a:r>
                      <a:endParaRPr lang="en-US" altLang="ko-KR" sz="1800" baseline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/>
                        <a:t>결제 서비스</a:t>
                      </a:r>
                      <a:endParaRPr lang="en-US" altLang="ko-KR" sz="1800"/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224416720"/>
                  </a:ext>
                </a:extLst>
              </a:tr>
              <a:tr h="62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이승규</a:t>
                      </a:r>
                    </a:p>
                  </a:txBody>
                  <a:tcPr marT="45721" marB="4572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상세보기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취소 서비스</a:t>
                      </a:r>
                      <a:endParaRPr lang="ko-KR" altLang="en-US" sz="1800" dirty="0"/>
                    </a:p>
                  </a:txBody>
                  <a:tcPr marT="45721" marB="4572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후원 취소자 목록 보기 서비스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후원 취소자 검색 서비스</a:t>
                      </a:r>
                    </a:p>
                  </a:txBody>
                  <a:tcPr marT="45721" marB="4572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3446503"/>
                  </a:ext>
                </a:extLst>
              </a:tr>
              <a:tr h="116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이혜린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목록보기 서비스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신청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검색 서비스</a:t>
                      </a:r>
                      <a:endParaRPr lang="ko-KR" alt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심사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삭제서비스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/>
                        <a:t>프로젝트 후원신청 서비스</a:t>
                      </a:r>
                      <a:endParaRPr lang="en-US" altLang="ko-KR" sz="18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dirty="0"/>
                        <a:t>로그인 서비스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279657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03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2421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Architecture</a:t>
            </a:r>
            <a:endParaRPr lang="ko-KR" altLang="en-US" sz="32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3426" y="3483852"/>
            <a:ext cx="602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Architecture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4871" y="4404360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개발 환경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600" b="1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System Architecture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314" name="Picture 2" descr="Gray Laptop Computer Showing Html Codes in Shallow Focus Photograph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8" b="9917"/>
          <a:stretch/>
        </p:blipFill>
        <p:spPr bwMode="auto">
          <a:xfrm>
            <a:off x="0" y="-28876"/>
            <a:ext cx="12192000" cy="68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72189"/>
            <a:ext cx="12406964" cy="6930189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40593" y="1332297"/>
            <a:ext cx="4771467" cy="1671216"/>
            <a:chOff x="-116185" y="594092"/>
            <a:chExt cx="4771467" cy="1671216"/>
          </a:xfrm>
        </p:grpSpPr>
        <p:sp>
          <p:nvSpPr>
            <p:cNvPr id="7" name="TextBox 6"/>
            <p:cNvSpPr txBox="1"/>
            <p:nvPr/>
          </p:nvSpPr>
          <p:spPr>
            <a:xfrm>
              <a:off x="-6711" y="594092"/>
              <a:ext cx="46554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DEVELOPE </a:t>
              </a:r>
              <a:endParaRPr lang="ko-KR" altLang="en-US" sz="7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7841" y="1803643"/>
              <a:ext cx="3357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600" dirty="0"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ENVIRONMENT</a:t>
              </a:r>
              <a:endParaRPr lang="ko-KR" altLang="en-US" sz="2400" spc="600" dirty="0">
                <a:latin typeface="나눔고딕" panose="020D0604000000000000" pitchFamily="50" charset="-127"/>
                <a:ea typeface="나눔고딕" panose="020D0604000000000000" pitchFamily="50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-116185" y="1718772"/>
              <a:ext cx="477146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242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환경 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8" name="다이어그램 7"/>
          <p:cNvGraphicFramePr/>
          <p:nvPr>
            <p:extLst/>
          </p:nvPr>
        </p:nvGraphicFramePr>
        <p:xfrm>
          <a:off x="2100316" y="1276259"/>
          <a:ext cx="8731373" cy="485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205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block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2" b="5243"/>
          <a:stretch/>
        </p:blipFill>
        <p:spPr bwMode="auto">
          <a:xfrm>
            <a:off x="0" y="9625"/>
            <a:ext cx="12191810" cy="68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67377" y="0"/>
            <a:ext cx="12406964" cy="6930189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633654" y="4914045"/>
            <a:ext cx="6625533" cy="1671216"/>
            <a:chOff x="-991757" y="594092"/>
            <a:chExt cx="6625533" cy="1671216"/>
          </a:xfrm>
        </p:grpSpPr>
        <p:sp>
          <p:nvSpPr>
            <p:cNvPr id="6" name="TextBox 5"/>
            <p:cNvSpPr txBox="1"/>
            <p:nvPr/>
          </p:nvSpPr>
          <p:spPr>
            <a:xfrm>
              <a:off x="-991757" y="594092"/>
              <a:ext cx="662553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ARCHITECTURE </a:t>
              </a:r>
              <a:endParaRPr lang="ko-KR" altLang="en-US" sz="7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87207" y="1803643"/>
              <a:ext cx="1898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600" dirty="0"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SYSTEM</a:t>
              </a:r>
              <a:endParaRPr lang="ko-KR" altLang="en-US" sz="2400" spc="600" dirty="0">
                <a:latin typeface="나눔고딕" panose="020D0604000000000000" pitchFamily="50" charset="-127"/>
                <a:ea typeface="나눔고딕" panose="020D0604000000000000" pitchFamily="50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116185" y="1718772"/>
              <a:ext cx="477146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5371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4112"/>
          <a:stretch/>
        </p:blipFill>
        <p:spPr>
          <a:xfrm>
            <a:off x="-1" y="0"/>
            <a:ext cx="12192000" cy="72801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72863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448546" y="20288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내용</a:t>
            </a:r>
            <a:r>
              <a:rPr lang="en-US" altLang="ko-KR" dirty="0"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16261" y="304949"/>
            <a:ext cx="24497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INDEX</a:t>
            </a:r>
            <a:endParaRPr lang="ko-KR" altLang="en-US" sz="6600" spc="-150" dirty="0">
              <a:solidFill>
                <a:schemeClr val="tx1">
                  <a:lumMod val="85000"/>
                  <a:lumOff val="15000"/>
                </a:schemeClr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420302" y="1403041"/>
            <a:ext cx="779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02</a:t>
            </a:r>
            <a:endParaRPr lang="ko-KR" altLang="en-US" sz="4000" spc="-150" dirty="0"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 rot="2700000" flipH="1">
            <a:off x="2607368" y="2858418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 rot="2700000" flipH="1">
            <a:off x="2607355" y="3355490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0" y="2675566"/>
            <a:ext cx="12192000" cy="868946"/>
          </a:xfrm>
          <a:prstGeom prst="rect">
            <a:avLst/>
          </a:prstGeom>
          <a:solidFill>
            <a:srgbClr val="21D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643530" y="2817419"/>
            <a:ext cx="3649622" cy="2143100"/>
            <a:chOff x="643530" y="2561224"/>
            <a:chExt cx="3649622" cy="2143100"/>
          </a:xfrm>
          <a:solidFill>
            <a:srgbClr val="21D4B6"/>
          </a:solidFill>
        </p:grpSpPr>
        <p:sp>
          <p:nvSpPr>
            <p:cNvPr id="127" name="이등변 삼각형 126"/>
            <p:cNvSpPr/>
            <p:nvPr/>
          </p:nvSpPr>
          <p:spPr>
            <a:xfrm rot="10800000">
              <a:off x="2199189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128" name="TextBox 12"/>
            <p:cNvSpPr txBox="1"/>
            <p:nvPr/>
          </p:nvSpPr>
          <p:spPr>
            <a:xfrm>
              <a:off x="643530" y="2561224"/>
              <a:ext cx="359746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팀 및 프로그램 소개</a:t>
              </a:r>
            </a:p>
          </p:txBody>
        </p:sp>
        <p:sp>
          <p:nvSpPr>
            <p:cNvPr id="129" name="TextBox 21"/>
            <p:cNvSpPr txBox="1"/>
            <p:nvPr/>
          </p:nvSpPr>
          <p:spPr>
            <a:xfrm>
              <a:off x="1777655" y="3503995"/>
              <a:ext cx="251549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팀 소개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ko-KR" altLang="en-US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크라우드</a:t>
              </a:r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 </a:t>
              </a:r>
              <a:r>
                <a:rPr lang="ko-KR" altLang="en-US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펀딩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en-US" altLang="ko-KR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UNIV FLEA:</a:t>
              </a:r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타깃설명필수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5017425" y="2691508"/>
            <a:ext cx="2614818" cy="1715013"/>
            <a:chOff x="5017425" y="2435313"/>
            <a:chExt cx="2614818" cy="1715013"/>
          </a:xfrm>
          <a:solidFill>
            <a:srgbClr val="21D4B6"/>
          </a:solidFill>
        </p:grpSpPr>
        <p:sp>
          <p:nvSpPr>
            <p:cNvPr id="124" name="이등변 삼각형 123"/>
            <p:cNvSpPr/>
            <p:nvPr/>
          </p:nvSpPr>
          <p:spPr>
            <a:xfrm rot="10800000">
              <a:off x="5852931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125" name="TextBox 13"/>
            <p:cNvSpPr txBox="1"/>
            <p:nvPr/>
          </p:nvSpPr>
          <p:spPr>
            <a:xfrm>
              <a:off x="5017425" y="2435313"/>
              <a:ext cx="2614818" cy="9541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2.</a:t>
              </a:r>
              <a:r>
                <a:rPr lang="ko-KR" altLang="en-US" sz="2800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개발</a:t>
              </a:r>
              <a:r>
                <a:rPr lang="ko-KR" altLang="en-US" sz="2400" b="1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기간</a:t>
              </a:r>
              <a:r>
                <a:rPr lang="ko-KR" altLang="en-US" sz="2400" b="1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및</a:t>
              </a:r>
              <a:r>
                <a:rPr lang="ko-KR" altLang="en-US" sz="2400" b="1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 </a:t>
              </a:r>
              <a:endParaRPr lang="en-US" altLang="ko-KR" sz="24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개별</a:t>
              </a:r>
              <a:r>
                <a:rPr lang="ko-KR" altLang="en-US" sz="2400" b="1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업무분담</a:t>
              </a:r>
            </a:p>
          </p:txBody>
        </p:sp>
        <p:sp>
          <p:nvSpPr>
            <p:cNvPr id="126" name="TextBox 22"/>
            <p:cNvSpPr txBox="1"/>
            <p:nvPr/>
          </p:nvSpPr>
          <p:spPr>
            <a:xfrm>
              <a:off x="5340024" y="3503995"/>
              <a:ext cx="17283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개발 기간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개별 </a:t>
              </a:r>
              <a:r>
                <a:rPr lang="ko-KR" altLang="en-US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업무분담표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8545055" y="2817419"/>
            <a:ext cx="2409379" cy="1589102"/>
            <a:chOff x="8545055" y="2561224"/>
            <a:chExt cx="2409379" cy="1589102"/>
          </a:xfrm>
          <a:solidFill>
            <a:srgbClr val="21D4B6"/>
          </a:solidFill>
        </p:grpSpPr>
        <p:sp>
          <p:nvSpPr>
            <p:cNvPr id="121" name="이등변 삼각형 120"/>
            <p:cNvSpPr/>
            <p:nvPr/>
          </p:nvSpPr>
          <p:spPr>
            <a:xfrm rot="10800000">
              <a:off x="9506673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122" name="TextBox 14"/>
            <p:cNvSpPr txBox="1"/>
            <p:nvPr/>
          </p:nvSpPr>
          <p:spPr>
            <a:xfrm>
              <a:off x="8545055" y="2561224"/>
              <a:ext cx="2409379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3. Architecture</a:t>
              </a:r>
              <a:endPara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3" name="TextBox 23"/>
            <p:cNvSpPr txBox="1"/>
            <p:nvPr/>
          </p:nvSpPr>
          <p:spPr>
            <a:xfrm>
              <a:off x="8737923" y="3503995"/>
              <a:ext cx="202234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개발 툴 환경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en-US" altLang="ko-KR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System Architecture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28631" y="574945"/>
            <a:ext cx="87630" cy="37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697842" y="664838"/>
            <a:ext cx="1364823" cy="1825418"/>
            <a:chOff x="1728850" y="805439"/>
            <a:chExt cx="1364823" cy="1825418"/>
          </a:xfrm>
        </p:grpSpPr>
        <p:pic>
          <p:nvPicPr>
            <p:cNvPr id="30" name="Picture 3" descr="C:\Users\Juyoung Kim\Desktop\피피티\depositphotos_84540438-stock-illustration-mosquito-dancing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210" y="1259257"/>
              <a:ext cx="1033463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C:\Users\Juyoung Kim\Desktop\피피티\students-cap_318-62709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67524">
              <a:off x="1728850" y="805439"/>
              <a:ext cx="840918" cy="840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직사각형 32"/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다이아몬드 103"/>
          <p:cNvSpPr/>
          <p:nvPr/>
        </p:nvSpPr>
        <p:spPr>
          <a:xfrm>
            <a:off x="10426638" y="4911975"/>
            <a:ext cx="4178452" cy="4178452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84435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700" y="356777"/>
            <a:ext cx="3074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System Architecture</a:t>
            </a:r>
            <a:endParaRPr lang="ko-KR" altLang="en-US" sz="4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82872" y="2848958"/>
            <a:ext cx="271162" cy="371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0" name="Picture 36" descr="Server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97" y="2286519"/>
            <a:ext cx="2408964" cy="24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erver 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149" y="259579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018621" y="2250817"/>
            <a:ext cx="1266940" cy="1087939"/>
            <a:chOff x="3018621" y="2017107"/>
            <a:chExt cx="1266940" cy="1087939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3018622" y="2017107"/>
              <a:ext cx="1266939" cy="72619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 flipH="1" flipV="1">
              <a:off x="3018621" y="2378852"/>
              <a:ext cx="1266939" cy="72619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3018619" y="3875856"/>
            <a:ext cx="1266940" cy="1087939"/>
            <a:chOff x="3018619" y="3564790"/>
            <a:chExt cx="1266940" cy="1087939"/>
          </a:xfrm>
        </p:grpSpPr>
        <p:cxnSp>
          <p:nvCxnSpPr>
            <p:cNvPr id="77" name="직선 화살표 연결선 76"/>
            <p:cNvCxnSpPr/>
            <p:nvPr/>
          </p:nvCxnSpPr>
          <p:spPr>
            <a:xfrm flipV="1">
              <a:off x="3018620" y="3564790"/>
              <a:ext cx="1266939" cy="72619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/>
            <p:nvPr/>
          </p:nvCxnSpPr>
          <p:spPr>
            <a:xfrm flipH="1">
              <a:off x="3018619" y="3926535"/>
              <a:ext cx="1266939" cy="72619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735915" y="3327739"/>
            <a:ext cx="1415580" cy="330809"/>
            <a:chOff x="6802017" y="3045861"/>
            <a:chExt cx="1415580" cy="330809"/>
          </a:xfrm>
        </p:grpSpPr>
        <p:cxnSp>
          <p:nvCxnSpPr>
            <p:cNvPr id="81" name="직선 화살표 연결선 80"/>
            <p:cNvCxnSpPr/>
            <p:nvPr/>
          </p:nvCxnSpPr>
          <p:spPr>
            <a:xfrm>
              <a:off x="6802017" y="3045861"/>
              <a:ext cx="14009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 flipH="1">
              <a:off x="6816619" y="3376670"/>
              <a:ext cx="14009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4868100" y="2094823"/>
            <a:ext cx="152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Tomcat 8.5</a:t>
            </a:r>
            <a:endParaRPr lang="ko-KR" altLang="en-US" sz="20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8298213" y="1956844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DBMS(MySQL5.7)</a:t>
            </a:r>
            <a:endParaRPr lang="ko-KR" altLang="en-US" sz="2000" b="1"/>
          </a:p>
        </p:txBody>
      </p:sp>
      <p:grpSp>
        <p:nvGrpSpPr>
          <p:cNvPr id="64" name="그룹 63"/>
          <p:cNvGrpSpPr/>
          <p:nvPr/>
        </p:nvGrpSpPr>
        <p:grpSpPr>
          <a:xfrm>
            <a:off x="1088162" y="1366229"/>
            <a:ext cx="2889275" cy="3980628"/>
            <a:chOff x="1088162" y="1366229"/>
            <a:chExt cx="2889275" cy="3980628"/>
          </a:xfrm>
        </p:grpSpPr>
        <p:grpSp>
          <p:nvGrpSpPr>
            <p:cNvPr id="31" name="그룹 30"/>
            <p:cNvGrpSpPr/>
            <p:nvPr/>
          </p:nvGrpSpPr>
          <p:grpSpPr>
            <a:xfrm>
              <a:off x="1232208" y="1663004"/>
              <a:ext cx="1520897" cy="3683853"/>
              <a:chOff x="478212" y="1370109"/>
              <a:chExt cx="1520897" cy="3683853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527720" y="1370109"/>
                <a:ext cx="1471389" cy="1544367"/>
                <a:chOff x="527720" y="1416668"/>
                <a:chExt cx="1471389" cy="1544367"/>
              </a:xfrm>
            </p:grpSpPr>
            <p:pic>
              <p:nvPicPr>
                <p:cNvPr id="1030" name="Picture 6" descr="web window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7720" y="1416668"/>
                  <a:ext cx="1263749" cy="12637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직사각형 1"/>
                <p:cNvSpPr/>
                <p:nvPr/>
              </p:nvSpPr>
              <p:spPr>
                <a:xfrm>
                  <a:off x="797229" y="1827288"/>
                  <a:ext cx="1010010" cy="7616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" name="Picture 6" descr="web window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360" y="1697286"/>
                  <a:ext cx="1263749" cy="12637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" name="그룹 17"/>
                <p:cNvGrpSpPr/>
                <p:nvPr/>
              </p:nvGrpSpPr>
              <p:grpSpPr>
                <a:xfrm>
                  <a:off x="981643" y="2142293"/>
                  <a:ext cx="769858" cy="211815"/>
                  <a:chOff x="990194" y="1855705"/>
                  <a:chExt cx="769858" cy="263866"/>
                </a:xfrm>
              </p:grpSpPr>
              <p:cxnSp>
                <p:nvCxnSpPr>
                  <p:cNvPr id="16" name="직선 연결선 15"/>
                  <p:cNvCxnSpPr/>
                  <p:nvPr/>
                </p:nvCxnSpPr>
                <p:spPr>
                  <a:xfrm>
                    <a:off x="1297344" y="1937154"/>
                    <a:ext cx="462708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모서리가 둥근 직사각형 16"/>
                  <p:cNvSpPr/>
                  <p:nvPr/>
                </p:nvSpPr>
                <p:spPr>
                  <a:xfrm>
                    <a:off x="990194" y="1855705"/>
                    <a:ext cx="186038" cy="263866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0" name="직선 연결선 29"/>
                  <p:cNvCxnSpPr/>
                  <p:nvPr/>
                </p:nvCxnSpPr>
                <p:spPr>
                  <a:xfrm>
                    <a:off x="1286327" y="2067520"/>
                    <a:ext cx="462708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그룹 35"/>
                <p:cNvGrpSpPr/>
                <p:nvPr/>
              </p:nvGrpSpPr>
              <p:grpSpPr>
                <a:xfrm>
                  <a:off x="992660" y="2457585"/>
                  <a:ext cx="769858" cy="211815"/>
                  <a:chOff x="990194" y="1855705"/>
                  <a:chExt cx="769858" cy="263866"/>
                </a:xfrm>
              </p:grpSpPr>
              <p:cxnSp>
                <p:nvCxnSpPr>
                  <p:cNvPr id="37" name="직선 연결선 36"/>
                  <p:cNvCxnSpPr/>
                  <p:nvPr/>
                </p:nvCxnSpPr>
                <p:spPr>
                  <a:xfrm>
                    <a:off x="1297344" y="1937154"/>
                    <a:ext cx="462708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모서리가 둥근 직사각형 37"/>
                  <p:cNvSpPr/>
                  <p:nvPr/>
                </p:nvSpPr>
                <p:spPr>
                  <a:xfrm>
                    <a:off x="990194" y="1855705"/>
                    <a:ext cx="186038" cy="263866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9" name="직선 연결선 38"/>
                  <p:cNvCxnSpPr/>
                  <p:nvPr/>
                </p:nvCxnSpPr>
                <p:spPr>
                  <a:xfrm>
                    <a:off x="1286327" y="2067520"/>
                    <a:ext cx="462708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직사각형 20"/>
                <p:cNvSpPr/>
                <p:nvPr/>
              </p:nvSpPr>
              <p:spPr>
                <a:xfrm>
                  <a:off x="1074662" y="2208124"/>
                  <a:ext cx="106534" cy="2494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105875" y="2327473"/>
                  <a:ext cx="106534" cy="2494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54" name="Picture 30" descr="mouse 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000000">
                        <a:alpha val="0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8210" y="2240726"/>
                  <a:ext cx="372075" cy="372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" name="그룹 27"/>
              <p:cNvGrpSpPr/>
              <p:nvPr/>
            </p:nvGrpSpPr>
            <p:grpSpPr>
              <a:xfrm>
                <a:off x="478212" y="3564790"/>
                <a:ext cx="1489172" cy="1489172"/>
                <a:chOff x="422236" y="2941504"/>
                <a:chExt cx="1489172" cy="1489172"/>
              </a:xfrm>
            </p:grpSpPr>
            <p:pic>
              <p:nvPicPr>
                <p:cNvPr id="1040" name="Picture 16" descr="mobile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36" y="2941504"/>
                  <a:ext cx="1489172" cy="1489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5" name="그룹 24"/>
                <p:cNvGrpSpPr/>
                <p:nvPr/>
              </p:nvGrpSpPr>
              <p:grpSpPr>
                <a:xfrm>
                  <a:off x="868327" y="3245055"/>
                  <a:ext cx="540509" cy="211815"/>
                  <a:chOff x="868327" y="3245055"/>
                  <a:chExt cx="540509" cy="211815"/>
                </a:xfrm>
              </p:grpSpPr>
              <p:cxnSp>
                <p:nvCxnSpPr>
                  <p:cNvPr id="48" name="직선 연결선 47"/>
                  <p:cNvCxnSpPr/>
                  <p:nvPr/>
                </p:nvCxnSpPr>
                <p:spPr>
                  <a:xfrm>
                    <a:off x="1175477" y="3310437"/>
                    <a:ext cx="233359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모서리가 둥근 직사각형 48"/>
                  <p:cNvSpPr/>
                  <p:nvPr/>
                </p:nvSpPr>
                <p:spPr>
                  <a:xfrm>
                    <a:off x="868327" y="3245055"/>
                    <a:ext cx="186038" cy="211815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0" name="직선 연결선 49"/>
                  <p:cNvCxnSpPr/>
                  <p:nvPr/>
                </p:nvCxnSpPr>
                <p:spPr>
                  <a:xfrm>
                    <a:off x="1164460" y="3415087"/>
                    <a:ext cx="244376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그룹 55"/>
                <p:cNvGrpSpPr/>
                <p:nvPr/>
              </p:nvGrpSpPr>
              <p:grpSpPr>
                <a:xfrm>
                  <a:off x="868327" y="3567487"/>
                  <a:ext cx="540509" cy="211815"/>
                  <a:chOff x="868327" y="3245055"/>
                  <a:chExt cx="540509" cy="211815"/>
                </a:xfrm>
              </p:grpSpPr>
              <p:cxnSp>
                <p:nvCxnSpPr>
                  <p:cNvPr id="57" name="직선 연결선 56"/>
                  <p:cNvCxnSpPr/>
                  <p:nvPr/>
                </p:nvCxnSpPr>
                <p:spPr>
                  <a:xfrm>
                    <a:off x="1175477" y="3310437"/>
                    <a:ext cx="233359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모서리가 둥근 직사각형 57"/>
                  <p:cNvSpPr/>
                  <p:nvPr/>
                </p:nvSpPr>
                <p:spPr>
                  <a:xfrm>
                    <a:off x="868327" y="3245055"/>
                    <a:ext cx="186038" cy="211815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/>
                  <p:cNvCxnSpPr/>
                  <p:nvPr/>
                </p:nvCxnSpPr>
                <p:spPr>
                  <a:xfrm>
                    <a:off x="1164460" y="3415087"/>
                    <a:ext cx="244376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/>
                <p:cNvGrpSpPr/>
                <p:nvPr/>
              </p:nvGrpSpPr>
              <p:grpSpPr>
                <a:xfrm>
                  <a:off x="866225" y="3877582"/>
                  <a:ext cx="540509" cy="211815"/>
                  <a:chOff x="868327" y="3245055"/>
                  <a:chExt cx="540509" cy="211815"/>
                </a:xfrm>
              </p:grpSpPr>
              <p:cxnSp>
                <p:nvCxnSpPr>
                  <p:cNvPr id="61" name="직선 연결선 60"/>
                  <p:cNvCxnSpPr/>
                  <p:nvPr/>
                </p:nvCxnSpPr>
                <p:spPr>
                  <a:xfrm>
                    <a:off x="1175477" y="3310437"/>
                    <a:ext cx="233359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모서리가 둥근 직사각형 61"/>
                  <p:cNvSpPr/>
                  <p:nvPr/>
                </p:nvSpPr>
                <p:spPr>
                  <a:xfrm>
                    <a:off x="868327" y="3245055"/>
                    <a:ext cx="186038" cy="211815"/>
                  </a:xfrm>
                  <a:prstGeom prst="round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3" name="직선 연결선 62"/>
                  <p:cNvCxnSpPr/>
                  <p:nvPr/>
                </p:nvCxnSpPr>
                <p:spPr>
                  <a:xfrm>
                    <a:off x="1164460" y="3415087"/>
                    <a:ext cx="244376" cy="0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직사각형 25"/>
                <p:cNvSpPr/>
                <p:nvPr/>
              </p:nvSpPr>
              <p:spPr>
                <a:xfrm>
                  <a:off x="1339631" y="3567487"/>
                  <a:ext cx="346958" cy="3100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58" name="Picture 34" descr="selec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900000">
                  <a:off x="1330927" y="3531196"/>
                  <a:ext cx="560624" cy="5606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1520328" y="3161841"/>
                  <a:ext cx="101738" cy="51581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1213219" y="1366229"/>
              <a:ext cx="276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/>
                <a:t>CHROME </a:t>
              </a:r>
              <a:r>
                <a:rPr lang="en-US" altLang="ko-KR" b="1"/>
                <a:t>60.0.3112.11</a:t>
              </a:r>
              <a:endParaRPr lang="ko-KR" altLang="en-US" sz="2000" b="1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88162" y="3338756"/>
              <a:ext cx="117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/>
                <a:t>Android</a:t>
              </a:r>
              <a:endParaRPr lang="ko-KR" altLang="en-US" sz="2000" b="1"/>
            </a:p>
          </p:txBody>
        </p:sp>
      </p:grpSp>
    </p:spTree>
    <p:extLst>
      <p:ext uri="{BB962C8B-B14F-4D97-AF65-F5344CB8AC3E}">
        <p14:creationId xmlns:p14="http://schemas.microsoft.com/office/powerpoint/2010/main" val="1375555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요구사항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426" y="3483852"/>
            <a:ext cx="602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Benchmarking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2011" y="4404360"/>
            <a:ext cx="1665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벤치마킹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SWOT </a:t>
            </a:r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분석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307528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벤치마킹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0" name="Picture 6" descr="wadiz로고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98" y="1149977"/>
            <a:ext cx="2143104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6096000" y="1616076"/>
            <a:ext cx="0" cy="409194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770" y="2301977"/>
            <a:ext cx="44021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국내 최대 규모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사이트</a:t>
            </a: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소규모 </a:t>
            </a:r>
            <a:r>
              <a:rPr lang="en-US" altLang="ko-KR" dirty="0"/>
              <a:t>/ </a:t>
            </a:r>
            <a:r>
              <a:rPr lang="ko-KR" altLang="en-US" dirty="0"/>
              <a:t>대규모 </a:t>
            </a:r>
            <a:r>
              <a:rPr lang="ko-KR" altLang="en-US" dirty="0" err="1"/>
              <a:t>펀딩</a:t>
            </a:r>
            <a:r>
              <a:rPr lang="ko-KR" altLang="en-US" dirty="0"/>
              <a:t> 분리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단순한 </a:t>
            </a:r>
            <a:r>
              <a:rPr lang="en-US" altLang="ko-KR" dirty="0"/>
              <a:t>UI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다양한 </a:t>
            </a:r>
            <a:r>
              <a:rPr lang="ko-KR" altLang="en-US" dirty="0" err="1"/>
              <a:t>카테고리별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제공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복잡한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신청절차</a:t>
            </a: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상업용 서비스 목적</a:t>
            </a:r>
            <a:endParaRPr lang="en-US" altLang="ko-KR" dirty="0"/>
          </a:p>
        </p:txBody>
      </p:sp>
      <p:pic>
        <p:nvPicPr>
          <p:cNvPr id="1031" name="Picture 7" descr="C:\Users\Juyoung Kim\Documents\Bandicam\bandicam 2017-08-26 12-16-22-0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72" y="1348943"/>
            <a:ext cx="5624923" cy="44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7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벤치마킹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8" name="Picture 4" descr="crowdy로고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268" y="1489227"/>
            <a:ext cx="2179704" cy="6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diz로고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98" y="1149977"/>
            <a:ext cx="2143104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6096000" y="1616076"/>
            <a:ext cx="0" cy="409194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6874" y="2712523"/>
            <a:ext cx="54585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국내 최대 규모 </a:t>
            </a:r>
            <a:r>
              <a:rPr lang="ko-KR" altLang="en-US" dirty="0" err="1"/>
              <a:t>크라우드펀딩</a:t>
            </a:r>
            <a:r>
              <a:rPr lang="ko-KR" altLang="en-US" dirty="0"/>
              <a:t> 사이트</a:t>
            </a: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투자</a:t>
            </a:r>
            <a:r>
              <a:rPr lang="en-US" altLang="ko-KR" dirty="0"/>
              <a:t>(</a:t>
            </a:r>
            <a:r>
              <a:rPr lang="ko-KR" altLang="en-US" dirty="0"/>
              <a:t>대자본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err="1"/>
              <a:t>리워드</a:t>
            </a:r>
            <a:r>
              <a:rPr lang="en-US" altLang="ko-KR" dirty="0"/>
              <a:t>(</a:t>
            </a:r>
            <a:r>
              <a:rPr lang="ko-KR" altLang="en-US" dirty="0"/>
              <a:t>소자본</a:t>
            </a:r>
            <a:r>
              <a:rPr lang="en-US" altLang="ko-KR" dirty="0"/>
              <a:t>)</a:t>
            </a:r>
            <a:r>
              <a:rPr lang="ko-KR" altLang="en-US" dirty="0"/>
              <a:t>로 분리</a:t>
            </a: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단순한 </a:t>
            </a:r>
            <a:r>
              <a:rPr lang="en-US" altLang="ko-KR" dirty="0"/>
              <a:t>UI</a:t>
            </a:r>
            <a:r>
              <a:rPr lang="ko-KR" altLang="en-US" dirty="0"/>
              <a:t>로 초기 사용자도 쉽게 접근 가능</a:t>
            </a: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err="1"/>
              <a:t>네이버</a:t>
            </a:r>
            <a:r>
              <a:rPr lang="ko-KR" altLang="en-US" dirty="0"/>
              <a:t> 및 </a:t>
            </a:r>
            <a:r>
              <a:rPr lang="ko-KR" altLang="en-US" dirty="0" err="1"/>
              <a:t>페이스북을</a:t>
            </a:r>
            <a:r>
              <a:rPr lang="ko-KR" altLang="en-US" dirty="0"/>
              <a:t> 통한 쉬운 로그인</a:t>
            </a: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다양한 </a:t>
            </a:r>
            <a:r>
              <a:rPr lang="ko-KR" altLang="en-US" dirty="0" err="1"/>
              <a:t>카테고리별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제공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서류심사</a:t>
            </a:r>
            <a:r>
              <a:rPr lang="en-US" altLang="ko-KR" dirty="0"/>
              <a:t>, </a:t>
            </a:r>
            <a:r>
              <a:rPr lang="ko-KR" altLang="en-US" dirty="0"/>
              <a:t>관계자 미팅 등 </a:t>
            </a:r>
            <a:r>
              <a:rPr lang="ko-KR" altLang="en-US" dirty="0">
                <a:solidFill>
                  <a:srgbClr val="FF0000"/>
                </a:solidFill>
              </a:rPr>
              <a:t>복잡한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신청절차</a:t>
            </a: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상업적인 서비스에 초점이 맞춰져 있어</a:t>
            </a:r>
            <a:r>
              <a:rPr lang="en-US" altLang="ko-KR" dirty="0"/>
              <a:t>, </a:t>
            </a:r>
            <a:r>
              <a:rPr lang="ko-KR" altLang="en-US" dirty="0"/>
              <a:t>일반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사용자들의 </a:t>
            </a:r>
            <a:r>
              <a:rPr lang="ko-KR" altLang="en-US" dirty="0" err="1"/>
              <a:t>펀딩</a:t>
            </a:r>
            <a:r>
              <a:rPr lang="ko-KR" altLang="en-US" dirty="0"/>
              <a:t> 신청이 어려움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6311316" y="2719558"/>
            <a:ext cx="55419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소액투자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증권형투자</a:t>
            </a:r>
            <a:r>
              <a:rPr lang="ko-KR" altLang="en-US" dirty="0"/>
              <a:t> 로 분리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소액투자는 재능</a:t>
            </a:r>
            <a:r>
              <a:rPr lang="en-US" altLang="ko-KR" dirty="0"/>
              <a:t> (</a:t>
            </a:r>
            <a:r>
              <a:rPr lang="ko-KR" altLang="en-US" dirty="0"/>
              <a:t>공연</a:t>
            </a:r>
            <a:r>
              <a:rPr lang="en-US" altLang="ko-KR" dirty="0"/>
              <a:t>, </a:t>
            </a:r>
            <a:r>
              <a:rPr lang="ko-KR" altLang="en-US" dirty="0"/>
              <a:t>기술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 err="1"/>
              <a:t>펀딩에</a:t>
            </a:r>
            <a:r>
              <a:rPr lang="ko-KR" altLang="en-US" dirty="0"/>
              <a:t> 초점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학생의 간단한 </a:t>
            </a:r>
            <a:r>
              <a:rPr lang="ko-KR" altLang="en-US" dirty="0" err="1"/>
              <a:t>펀딩절차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사이트의 낮은 인지도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0" y="1149977"/>
            <a:ext cx="5513220" cy="442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738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75680"/>
            <a:ext cx="12192000" cy="782320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도입 서비스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8" name="Picture 4" descr="crowdy로고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268" y="1489227"/>
            <a:ext cx="2179704" cy="6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diz로고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98" y="1149977"/>
            <a:ext cx="2143104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6096000" y="1616076"/>
            <a:ext cx="0" cy="354520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28725" y="292338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소규모 </a:t>
            </a:r>
            <a:r>
              <a:rPr lang="en-US" altLang="ko-KR" dirty="0"/>
              <a:t>/ </a:t>
            </a:r>
            <a:r>
              <a:rPr lang="ko-KR" altLang="en-US" dirty="0"/>
              <a:t>대규모 </a:t>
            </a:r>
            <a:r>
              <a:rPr lang="ko-KR" altLang="en-US" dirty="0" err="1"/>
              <a:t>펀딩</a:t>
            </a:r>
            <a:r>
              <a:rPr lang="ko-KR" altLang="en-US" dirty="0"/>
              <a:t> 분리</a:t>
            </a: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카테고리 별 </a:t>
            </a:r>
            <a:r>
              <a:rPr lang="ko-KR" altLang="en-US" dirty="0" err="1"/>
              <a:t>펀딩</a:t>
            </a:r>
            <a:r>
              <a:rPr lang="ko-KR" altLang="en-US" dirty="0"/>
              <a:t> 분리</a:t>
            </a: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endParaRPr lang="en-US" altLang="ko-KR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/>
              <a:t>이미지 위주의 단순한 </a:t>
            </a:r>
            <a:r>
              <a:rPr lang="en-US" altLang="ko-KR" dirty="0"/>
              <a:t>UI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822601" y="2923382"/>
            <a:ext cx="2945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학생의 간단한 </a:t>
            </a:r>
            <a:r>
              <a:rPr lang="ko-KR" altLang="en-US" dirty="0" err="1"/>
              <a:t>펀딩절차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1946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도입 서비스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4240" y="4275794"/>
            <a:ext cx="2795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메일을 통한  학생인증</a:t>
            </a:r>
            <a:endParaRPr lang="en-US" altLang="ko-KR" dirty="0"/>
          </a:p>
        </p:txBody>
      </p:sp>
      <p:pic>
        <p:nvPicPr>
          <p:cNvPr id="1027" name="Picture 3" descr="C:\Users\Juyoung Kim\Downloads\graduate-student-avat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4" y="1756749"/>
            <a:ext cx="2394249" cy="23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uyoung Kim\Downloads\check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797" y="3914001"/>
            <a:ext cx="546418" cy="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uyoung Kim\Downloads\mail-s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9" y="1756749"/>
            <a:ext cx="2930768" cy="293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114528" y="4275753"/>
            <a:ext cx="396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메이커</a:t>
            </a:r>
            <a:r>
              <a:rPr lang="en-US" altLang="ko-KR" dirty="0"/>
              <a:t>-</a:t>
            </a:r>
            <a:r>
              <a:rPr lang="ko-KR" altLang="en-US" dirty="0"/>
              <a:t>서포터간 쪽지서비스 지원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600798" y="4535547"/>
            <a:ext cx="315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프로젝트 심사 및 환불의 자동화</a:t>
            </a:r>
            <a:endParaRPr lang="en-US" altLang="ko-KR" dirty="0"/>
          </a:p>
        </p:txBody>
      </p:sp>
      <p:pic>
        <p:nvPicPr>
          <p:cNvPr id="1034" name="Picture 10" descr="C:\Users\Juyoung Kim\Downloads\lis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54" y="2098541"/>
            <a:ext cx="2097722" cy="20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Juyoung Kim\Downloads\au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29" y="3796953"/>
            <a:ext cx="621153" cy="62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Juyoung Kim\Downloads\refun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808" y="3887231"/>
            <a:ext cx="440596" cy="44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075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434121" y="813516"/>
            <a:ext cx="5307330" cy="5244501"/>
            <a:chOff x="4255770" y="1600200"/>
            <a:chExt cx="3691890" cy="3648185"/>
          </a:xfrm>
        </p:grpSpPr>
        <p:sp>
          <p:nvSpPr>
            <p:cNvPr id="6" name="원형 5"/>
            <p:cNvSpPr/>
            <p:nvPr/>
          </p:nvSpPr>
          <p:spPr>
            <a:xfrm>
              <a:off x="4255770" y="1600200"/>
              <a:ext cx="3520440" cy="352044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21D4B6"/>
            </a:solidFill>
            <a:ln>
              <a:solidFill>
                <a:srgbClr val="81CE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원형 6"/>
            <p:cNvSpPr/>
            <p:nvPr/>
          </p:nvSpPr>
          <p:spPr>
            <a:xfrm rot="5400000">
              <a:off x="4427220" y="1600200"/>
              <a:ext cx="3520440" cy="352044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21D4B6"/>
            </a:solidFill>
            <a:ln>
              <a:solidFill>
                <a:srgbClr val="81CE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원형 7"/>
            <p:cNvSpPr/>
            <p:nvPr/>
          </p:nvSpPr>
          <p:spPr>
            <a:xfrm rot="10800000">
              <a:off x="4427220" y="1727944"/>
              <a:ext cx="3520440" cy="352044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21D4B6"/>
            </a:solidFill>
            <a:ln>
              <a:solidFill>
                <a:srgbClr val="81CE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원형 8"/>
            <p:cNvSpPr/>
            <p:nvPr/>
          </p:nvSpPr>
          <p:spPr>
            <a:xfrm rot="16200000">
              <a:off x="4255770" y="1727945"/>
              <a:ext cx="3520440" cy="352044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21D4B6"/>
            </a:solidFill>
            <a:ln>
              <a:solidFill>
                <a:srgbClr val="81CE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5317720" y="2221809"/>
              <a:ext cx="1556562" cy="2414383"/>
            </a:xfrm>
            <a:custGeom>
              <a:avLst/>
              <a:gdLst>
                <a:gd name="T0" fmla="*/ 1027 w 2542"/>
                <a:gd name="T1" fmla="*/ 366 h 3947"/>
                <a:gd name="T2" fmla="*/ 739 w 2542"/>
                <a:gd name="T3" fmla="*/ 494 h 3947"/>
                <a:gd name="T4" fmla="*/ 516 w 2542"/>
                <a:gd name="T5" fmla="*/ 701 h 3947"/>
                <a:gd name="T6" fmla="*/ 374 w 2542"/>
                <a:gd name="T7" fmla="*/ 970 h 3947"/>
                <a:gd name="T8" fmla="*/ 2208 w 2542"/>
                <a:gd name="T9" fmla="*/ 1201 h 3947"/>
                <a:gd name="T10" fmla="*/ 2142 w 2542"/>
                <a:gd name="T11" fmla="*/ 898 h 3947"/>
                <a:gd name="T12" fmla="*/ 1979 w 2542"/>
                <a:gd name="T13" fmla="*/ 643 h 3947"/>
                <a:gd name="T14" fmla="*/ 1737 w 2542"/>
                <a:gd name="T15" fmla="*/ 453 h 3947"/>
                <a:gd name="T16" fmla="*/ 1437 w 2542"/>
                <a:gd name="T17" fmla="*/ 350 h 3947"/>
                <a:gd name="T18" fmla="*/ 1271 w 2542"/>
                <a:gd name="T19" fmla="*/ 0 h 3947"/>
                <a:gd name="T20" fmla="*/ 1656 w 2542"/>
                <a:gd name="T21" fmla="*/ 57 h 3947"/>
                <a:gd name="T22" fmla="*/ 1992 w 2542"/>
                <a:gd name="T23" fmla="*/ 216 h 3947"/>
                <a:gd name="T24" fmla="*/ 2264 w 2542"/>
                <a:gd name="T25" fmla="*/ 460 h 3947"/>
                <a:gd name="T26" fmla="*/ 2452 w 2542"/>
                <a:gd name="T27" fmla="*/ 772 h 3947"/>
                <a:gd name="T28" fmla="*/ 2539 w 2542"/>
                <a:gd name="T29" fmla="*/ 1134 h 3947"/>
                <a:gd name="T30" fmla="*/ 2524 w 2542"/>
                <a:gd name="T31" fmla="*/ 1478 h 3947"/>
                <a:gd name="T32" fmla="*/ 2450 w 2542"/>
                <a:gd name="T33" fmla="*/ 1751 h 3947"/>
                <a:gd name="T34" fmla="*/ 2341 w 2542"/>
                <a:gd name="T35" fmla="*/ 1975 h 3947"/>
                <a:gd name="T36" fmla="*/ 2219 w 2542"/>
                <a:gd name="T37" fmla="*/ 2166 h 3947"/>
                <a:gd name="T38" fmla="*/ 2105 w 2542"/>
                <a:gd name="T39" fmla="*/ 2341 h 3947"/>
                <a:gd name="T40" fmla="*/ 2022 w 2542"/>
                <a:gd name="T41" fmla="*/ 2517 h 3947"/>
                <a:gd name="T42" fmla="*/ 1989 w 2542"/>
                <a:gd name="T43" fmla="*/ 2711 h 3947"/>
                <a:gd name="T44" fmla="*/ 1930 w 2542"/>
                <a:gd name="T45" fmla="*/ 2875 h 3947"/>
                <a:gd name="T46" fmla="*/ 1772 w 2542"/>
                <a:gd name="T47" fmla="*/ 3012 h 3947"/>
                <a:gd name="T48" fmla="*/ 1819 w 2542"/>
                <a:gd name="T49" fmla="*/ 3089 h 3947"/>
                <a:gd name="T50" fmla="*/ 1772 w 2542"/>
                <a:gd name="T51" fmla="*/ 3167 h 3947"/>
                <a:gd name="T52" fmla="*/ 1810 w 2542"/>
                <a:gd name="T53" fmla="*/ 3241 h 3947"/>
                <a:gd name="T54" fmla="*/ 1810 w 2542"/>
                <a:gd name="T55" fmla="*/ 3324 h 3947"/>
                <a:gd name="T56" fmla="*/ 1775 w 2542"/>
                <a:gd name="T57" fmla="*/ 3397 h 3947"/>
                <a:gd name="T58" fmla="*/ 1821 w 2542"/>
                <a:gd name="T59" fmla="*/ 3475 h 3947"/>
                <a:gd name="T60" fmla="*/ 1771 w 2542"/>
                <a:gd name="T61" fmla="*/ 3556 h 3947"/>
                <a:gd name="T62" fmla="*/ 1742 w 2542"/>
                <a:gd name="T63" fmla="*/ 3628 h 3947"/>
                <a:gd name="T64" fmla="*/ 1737 w 2542"/>
                <a:gd name="T65" fmla="*/ 3716 h 3947"/>
                <a:gd name="T66" fmla="*/ 1630 w 2542"/>
                <a:gd name="T67" fmla="*/ 3796 h 3947"/>
                <a:gd name="T68" fmla="*/ 1444 w 2542"/>
                <a:gd name="T69" fmla="*/ 3849 h 3947"/>
                <a:gd name="T70" fmla="*/ 1345 w 2542"/>
                <a:gd name="T71" fmla="*/ 3934 h 3947"/>
                <a:gd name="T72" fmla="*/ 1205 w 2542"/>
                <a:gd name="T73" fmla="*/ 3934 h 3947"/>
                <a:gd name="T74" fmla="*/ 1107 w 2542"/>
                <a:gd name="T75" fmla="*/ 3847 h 3947"/>
                <a:gd name="T76" fmla="*/ 922 w 2542"/>
                <a:gd name="T77" fmla="*/ 3796 h 3947"/>
                <a:gd name="T78" fmla="*/ 815 w 2542"/>
                <a:gd name="T79" fmla="*/ 3716 h 3947"/>
                <a:gd name="T80" fmla="*/ 812 w 2542"/>
                <a:gd name="T81" fmla="*/ 3628 h 3947"/>
                <a:gd name="T82" fmla="*/ 785 w 2542"/>
                <a:gd name="T83" fmla="*/ 3556 h 3947"/>
                <a:gd name="T84" fmla="*/ 734 w 2542"/>
                <a:gd name="T85" fmla="*/ 3475 h 3947"/>
                <a:gd name="T86" fmla="*/ 783 w 2542"/>
                <a:gd name="T87" fmla="*/ 3396 h 3947"/>
                <a:gd name="T88" fmla="*/ 749 w 2542"/>
                <a:gd name="T89" fmla="*/ 3324 h 3947"/>
                <a:gd name="T90" fmla="*/ 748 w 2542"/>
                <a:gd name="T91" fmla="*/ 3242 h 3947"/>
                <a:gd name="T92" fmla="*/ 781 w 2542"/>
                <a:gd name="T93" fmla="*/ 3170 h 3947"/>
                <a:gd name="T94" fmla="*/ 732 w 2542"/>
                <a:gd name="T95" fmla="*/ 3089 h 3947"/>
                <a:gd name="T96" fmla="*/ 775 w 2542"/>
                <a:gd name="T97" fmla="*/ 3015 h 3947"/>
                <a:gd name="T98" fmla="*/ 615 w 2542"/>
                <a:gd name="T99" fmla="*/ 2877 h 3947"/>
                <a:gd name="T100" fmla="*/ 555 w 2542"/>
                <a:gd name="T101" fmla="*/ 2711 h 3947"/>
                <a:gd name="T102" fmla="*/ 522 w 2542"/>
                <a:gd name="T103" fmla="*/ 2517 h 3947"/>
                <a:gd name="T104" fmla="*/ 437 w 2542"/>
                <a:gd name="T105" fmla="*/ 2341 h 3947"/>
                <a:gd name="T106" fmla="*/ 324 w 2542"/>
                <a:gd name="T107" fmla="*/ 2166 h 3947"/>
                <a:gd name="T108" fmla="*/ 201 w 2542"/>
                <a:gd name="T109" fmla="*/ 1975 h 3947"/>
                <a:gd name="T110" fmla="*/ 93 w 2542"/>
                <a:gd name="T111" fmla="*/ 1751 h 3947"/>
                <a:gd name="T112" fmla="*/ 19 w 2542"/>
                <a:gd name="T113" fmla="*/ 1478 h 3947"/>
                <a:gd name="T114" fmla="*/ 3 w 2542"/>
                <a:gd name="T115" fmla="*/ 1134 h 3947"/>
                <a:gd name="T116" fmla="*/ 91 w 2542"/>
                <a:gd name="T117" fmla="*/ 772 h 3947"/>
                <a:gd name="T118" fmla="*/ 280 w 2542"/>
                <a:gd name="T119" fmla="*/ 460 h 3947"/>
                <a:gd name="T120" fmla="*/ 551 w 2542"/>
                <a:gd name="T121" fmla="*/ 216 h 3947"/>
                <a:gd name="T122" fmla="*/ 888 w 2542"/>
                <a:gd name="T123" fmla="*/ 57 h 3947"/>
                <a:gd name="T124" fmla="*/ 1271 w 2542"/>
                <a:gd name="T125" fmla="*/ 0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42" h="3947">
                  <a:moveTo>
                    <a:pt x="1271" y="335"/>
                  </a:moveTo>
                  <a:lnTo>
                    <a:pt x="1188" y="339"/>
                  </a:lnTo>
                  <a:lnTo>
                    <a:pt x="1107" y="350"/>
                  </a:lnTo>
                  <a:lnTo>
                    <a:pt x="1027" y="366"/>
                  </a:lnTo>
                  <a:lnTo>
                    <a:pt x="951" y="390"/>
                  </a:lnTo>
                  <a:lnTo>
                    <a:pt x="877" y="418"/>
                  </a:lnTo>
                  <a:lnTo>
                    <a:pt x="807" y="453"/>
                  </a:lnTo>
                  <a:lnTo>
                    <a:pt x="739" y="494"/>
                  </a:lnTo>
                  <a:lnTo>
                    <a:pt x="677" y="539"/>
                  </a:lnTo>
                  <a:lnTo>
                    <a:pt x="619" y="588"/>
                  </a:lnTo>
                  <a:lnTo>
                    <a:pt x="565" y="643"/>
                  </a:lnTo>
                  <a:lnTo>
                    <a:pt x="516" y="701"/>
                  </a:lnTo>
                  <a:lnTo>
                    <a:pt x="471" y="763"/>
                  </a:lnTo>
                  <a:lnTo>
                    <a:pt x="433" y="830"/>
                  </a:lnTo>
                  <a:lnTo>
                    <a:pt x="400" y="898"/>
                  </a:lnTo>
                  <a:lnTo>
                    <a:pt x="374" y="970"/>
                  </a:lnTo>
                  <a:lnTo>
                    <a:pt x="354" y="1045"/>
                  </a:lnTo>
                  <a:lnTo>
                    <a:pt x="340" y="1123"/>
                  </a:lnTo>
                  <a:lnTo>
                    <a:pt x="334" y="1201"/>
                  </a:lnTo>
                  <a:lnTo>
                    <a:pt x="2208" y="1201"/>
                  </a:lnTo>
                  <a:lnTo>
                    <a:pt x="2202" y="1123"/>
                  </a:lnTo>
                  <a:lnTo>
                    <a:pt x="2189" y="1045"/>
                  </a:lnTo>
                  <a:lnTo>
                    <a:pt x="2169" y="970"/>
                  </a:lnTo>
                  <a:lnTo>
                    <a:pt x="2142" y="898"/>
                  </a:lnTo>
                  <a:lnTo>
                    <a:pt x="2110" y="830"/>
                  </a:lnTo>
                  <a:lnTo>
                    <a:pt x="2071" y="763"/>
                  </a:lnTo>
                  <a:lnTo>
                    <a:pt x="2028" y="701"/>
                  </a:lnTo>
                  <a:lnTo>
                    <a:pt x="1979" y="643"/>
                  </a:lnTo>
                  <a:lnTo>
                    <a:pt x="1925" y="588"/>
                  </a:lnTo>
                  <a:lnTo>
                    <a:pt x="1866" y="539"/>
                  </a:lnTo>
                  <a:lnTo>
                    <a:pt x="1803" y="494"/>
                  </a:lnTo>
                  <a:lnTo>
                    <a:pt x="1737" y="453"/>
                  </a:lnTo>
                  <a:lnTo>
                    <a:pt x="1665" y="418"/>
                  </a:lnTo>
                  <a:lnTo>
                    <a:pt x="1593" y="390"/>
                  </a:lnTo>
                  <a:lnTo>
                    <a:pt x="1516" y="366"/>
                  </a:lnTo>
                  <a:lnTo>
                    <a:pt x="1437" y="350"/>
                  </a:lnTo>
                  <a:lnTo>
                    <a:pt x="1355" y="339"/>
                  </a:lnTo>
                  <a:lnTo>
                    <a:pt x="1271" y="335"/>
                  </a:lnTo>
                  <a:close/>
                  <a:moveTo>
                    <a:pt x="1271" y="0"/>
                  </a:moveTo>
                  <a:lnTo>
                    <a:pt x="1271" y="0"/>
                  </a:lnTo>
                  <a:lnTo>
                    <a:pt x="1371" y="4"/>
                  </a:lnTo>
                  <a:lnTo>
                    <a:pt x="1468" y="15"/>
                  </a:lnTo>
                  <a:lnTo>
                    <a:pt x="1562" y="32"/>
                  </a:lnTo>
                  <a:lnTo>
                    <a:pt x="1656" y="57"/>
                  </a:lnTo>
                  <a:lnTo>
                    <a:pt x="1744" y="88"/>
                  </a:lnTo>
                  <a:lnTo>
                    <a:pt x="1830" y="125"/>
                  </a:lnTo>
                  <a:lnTo>
                    <a:pt x="1912" y="168"/>
                  </a:lnTo>
                  <a:lnTo>
                    <a:pt x="1992" y="216"/>
                  </a:lnTo>
                  <a:lnTo>
                    <a:pt x="2066" y="271"/>
                  </a:lnTo>
                  <a:lnTo>
                    <a:pt x="2137" y="329"/>
                  </a:lnTo>
                  <a:lnTo>
                    <a:pt x="2202" y="392"/>
                  </a:lnTo>
                  <a:lnTo>
                    <a:pt x="2264" y="460"/>
                  </a:lnTo>
                  <a:lnTo>
                    <a:pt x="2319" y="532"/>
                  </a:lnTo>
                  <a:lnTo>
                    <a:pt x="2369" y="609"/>
                  </a:lnTo>
                  <a:lnTo>
                    <a:pt x="2414" y="689"/>
                  </a:lnTo>
                  <a:lnTo>
                    <a:pt x="2452" y="772"/>
                  </a:lnTo>
                  <a:lnTo>
                    <a:pt x="2484" y="859"/>
                  </a:lnTo>
                  <a:lnTo>
                    <a:pt x="2509" y="948"/>
                  </a:lnTo>
                  <a:lnTo>
                    <a:pt x="2528" y="1040"/>
                  </a:lnTo>
                  <a:lnTo>
                    <a:pt x="2539" y="1134"/>
                  </a:lnTo>
                  <a:lnTo>
                    <a:pt x="2542" y="1230"/>
                  </a:lnTo>
                  <a:lnTo>
                    <a:pt x="2540" y="1316"/>
                  </a:lnTo>
                  <a:lnTo>
                    <a:pt x="2534" y="1400"/>
                  </a:lnTo>
                  <a:lnTo>
                    <a:pt x="2524" y="1478"/>
                  </a:lnTo>
                  <a:lnTo>
                    <a:pt x="2509" y="1551"/>
                  </a:lnTo>
                  <a:lnTo>
                    <a:pt x="2492" y="1622"/>
                  </a:lnTo>
                  <a:lnTo>
                    <a:pt x="2472" y="1687"/>
                  </a:lnTo>
                  <a:lnTo>
                    <a:pt x="2450" y="1751"/>
                  </a:lnTo>
                  <a:lnTo>
                    <a:pt x="2426" y="1810"/>
                  </a:lnTo>
                  <a:lnTo>
                    <a:pt x="2399" y="1869"/>
                  </a:lnTo>
                  <a:lnTo>
                    <a:pt x="2371" y="1922"/>
                  </a:lnTo>
                  <a:lnTo>
                    <a:pt x="2341" y="1975"/>
                  </a:lnTo>
                  <a:lnTo>
                    <a:pt x="2312" y="2025"/>
                  </a:lnTo>
                  <a:lnTo>
                    <a:pt x="2281" y="2073"/>
                  </a:lnTo>
                  <a:lnTo>
                    <a:pt x="2250" y="2120"/>
                  </a:lnTo>
                  <a:lnTo>
                    <a:pt x="2219" y="2166"/>
                  </a:lnTo>
                  <a:lnTo>
                    <a:pt x="2190" y="2211"/>
                  </a:lnTo>
                  <a:lnTo>
                    <a:pt x="2160" y="2254"/>
                  </a:lnTo>
                  <a:lnTo>
                    <a:pt x="2132" y="2298"/>
                  </a:lnTo>
                  <a:lnTo>
                    <a:pt x="2105" y="2341"/>
                  </a:lnTo>
                  <a:lnTo>
                    <a:pt x="2081" y="2385"/>
                  </a:lnTo>
                  <a:lnTo>
                    <a:pt x="2059" y="2428"/>
                  </a:lnTo>
                  <a:lnTo>
                    <a:pt x="2039" y="2471"/>
                  </a:lnTo>
                  <a:lnTo>
                    <a:pt x="2022" y="2517"/>
                  </a:lnTo>
                  <a:lnTo>
                    <a:pt x="2007" y="2563"/>
                  </a:lnTo>
                  <a:lnTo>
                    <a:pt x="1997" y="2610"/>
                  </a:lnTo>
                  <a:lnTo>
                    <a:pt x="1991" y="2660"/>
                  </a:lnTo>
                  <a:lnTo>
                    <a:pt x="1989" y="2711"/>
                  </a:lnTo>
                  <a:lnTo>
                    <a:pt x="1985" y="2754"/>
                  </a:lnTo>
                  <a:lnTo>
                    <a:pt x="1973" y="2795"/>
                  </a:lnTo>
                  <a:lnTo>
                    <a:pt x="1954" y="2836"/>
                  </a:lnTo>
                  <a:lnTo>
                    <a:pt x="1930" y="2875"/>
                  </a:lnTo>
                  <a:lnTo>
                    <a:pt x="1898" y="2913"/>
                  </a:lnTo>
                  <a:lnTo>
                    <a:pt x="1861" y="2948"/>
                  </a:lnTo>
                  <a:lnTo>
                    <a:pt x="1819" y="2981"/>
                  </a:lnTo>
                  <a:lnTo>
                    <a:pt x="1772" y="3012"/>
                  </a:lnTo>
                  <a:lnTo>
                    <a:pt x="1792" y="3031"/>
                  </a:lnTo>
                  <a:lnTo>
                    <a:pt x="1807" y="3050"/>
                  </a:lnTo>
                  <a:lnTo>
                    <a:pt x="1815" y="3069"/>
                  </a:lnTo>
                  <a:lnTo>
                    <a:pt x="1819" y="3089"/>
                  </a:lnTo>
                  <a:lnTo>
                    <a:pt x="1815" y="3110"/>
                  </a:lnTo>
                  <a:lnTo>
                    <a:pt x="1807" y="3130"/>
                  </a:lnTo>
                  <a:lnTo>
                    <a:pt x="1792" y="3149"/>
                  </a:lnTo>
                  <a:lnTo>
                    <a:pt x="1772" y="3167"/>
                  </a:lnTo>
                  <a:lnTo>
                    <a:pt x="1748" y="3185"/>
                  </a:lnTo>
                  <a:lnTo>
                    <a:pt x="1774" y="3202"/>
                  </a:lnTo>
                  <a:lnTo>
                    <a:pt x="1794" y="3222"/>
                  </a:lnTo>
                  <a:lnTo>
                    <a:pt x="1810" y="3241"/>
                  </a:lnTo>
                  <a:lnTo>
                    <a:pt x="1820" y="3262"/>
                  </a:lnTo>
                  <a:lnTo>
                    <a:pt x="1823" y="3283"/>
                  </a:lnTo>
                  <a:lnTo>
                    <a:pt x="1820" y="3304"/>
                  </a:lnTo>
                  <a:lnTo>
                    <a:pt x="1810" y="3324"/>
                  </a:lnTo>
                  <a:lnTo>
                    <a:pt x="1796" y="3344"/>
                  </a:lnTo>
                  <a:lnTo>
                    <a:pt x="1775" y="3362"/>
                  </a:lnTo>
                  <a:lnTo>
                    <a:pt x="1749" y="3380"/>
                  </a:lnTo>
                  <a:lnTo>
                    <a:pt x="1775" y="3397"/>
                  </a:lnTo>
                  <a:lnTo>
                    <a:pt x="1794" y="3416"/>
                  </a:lnTo>
                  <a:lnTo>
                    <a:pt x="1809" y="3434"/>
                  </a:lnTo>
                  <a:lnTo>
                    <a:pt x="1819" y="3454"/>
                  </a:lnTo>
                  <a:lnTo>
                    <a:pt x="1821" y="3475"/>
                  </a:lnTo>
                  <a:lnTo>
                    <a:pt x="1819" y="3496"/>
                  </a:lnTo>
                  <a:lnTo>
                    <a:pt x="1809" y="3517"/>
                  </a:lnTo>
                  <a:lnTo>
                    <a:pt x="1793" y="3537"/>
                  </a:lnTo>
                  <a:lnTo>
                    <a:pt x="1771" y="3556"/>
                  </a:lnTo>
                  <a:lnTo>
                    <a:pt x="1744" y="3574"/>
                  </a:lnTo>
                  <a:lnTo>
                    <a:pt x="1712" y="3590"/>
                  </a:lnTo>
                  <a:lnTo>
                    <a:pt x="1729" y="3609"/>
                  </a:lnTo>
                  <a:lnTo>
                    <a:pt x="1742" y="3628"/>
                  </a:lnTo>
                  <a:lnTo>
                    <a:pt x="1749" y="3648"/>
                  </a:lnTo>
                  <a:lnTo>
                    <a:pt x="1751" y="3667"/>
                  </a:lnTo>
                  <a:lnTo>
                    <a:pt x="1748" y="3692"/>
                  </a:lnTo>
                  <a:lnTo>
                    <a:pt x="1737" y="3716"/>
                  </a:lnTo>
                  <a:lnTo>
                    <a:pt x="1719" y="3738"/>
                  </a:lnTo>
                  <a:lnTo>
                    <a:pt x="1695" y="3759"/>
                  </a:lnTo>
                  <a:lnTo>
                    <a:pt x="1665" y="3779"/>
                  </a:lnTo>
                  <a:lnTo>
                    <a:pt x="1630" y="3796"/>
                  </a:lnTo>
                  <a:lnTo>
                    <a:pt x="1589" y="3813"/>
                  </a:lnTo>
                  <a:lnTo>
                    <a:pt x="1545" y="3827"/>
                  </a:lnTo>
                  <a:lnTo>
                    <a:pt x="1496" y="3839"/>
                  </a:lnTo>
                  <a:lnTo>
                    <a:pt x="1444" y="3849"/>
                  </a:lnTo>
                  <a:lnTo>
                    <a:pt x="1426" y="3876"/>
                  </a:lnTo>
                  <a:lnTo>
                    <a:pt x="1403" y="3899"/>
                  </a:lnTo>
                  <a:lnTo>
                    <a:pt x="1376" y="3919"/>
                  </a:lnTo>
                  <a:lnTo>
                    <a:pt x="1345" y="3934"/>
                  </a:lnTo>
                  <a:lnTo>
                    <a:pt x="1312" y="3944"/>
                  </a:lnTo>
                  <a:lnTo>
                    <a:pt x="1275" y="3947"/>
                  </a:lnTo>
                  <a:lnTo>
                    <a:pt x="1239" y="3944"/>
                  </a:lnTo>
                  <a:lnTo>
                    <a:pt x="1205" y="3934"/>
                  </a:lnTo>
                  <a:lnTo>
                    <a:pt x="1174" y="3919"/>
                  </a:lnTo>
                  <a:lnTo>
                    <a:pt x="1147" y="3899"/>
                  </a:lnTo>
                  <a:lnTo>
                    <a:pt x="1125" y="3876"/>
                  </a:lnTo>
                  <a:lnTo>
                    <a:pt x="1107" y="3847"/>
                  </a:lnTo>
                  <a:lnTo>
                    <a:pt x="1054" y="3839"/>
                  </a:lnTo>
                  <a:lnTo>
                    <a:pt x="1006" y="3826"/>
                  </a:lnTo>
                  <a:lnTo>
                    <a:pt x="962" y="3813"/>
                  </a:lnTo>
                  <a:lnTo>
                    <a:pt x="922" y="3796"/>
                  </a:lnTo>
                  <a:lnTo>
                    <a:pt x="887" y="3778"/>
                  </a:lnTo>
                  <a:lnTo>
                    <a:pt x="857" y="3759"/>
                  </a:lnTo>
                  <a:lnTo>
                    <a:pt x="834" y="3738"/>
                  </a:lnTo>
                  <a:lnTo>
                    <a:pt x="815" y="3716"/>
                  </a:lnTo>
                  <a:lnTo>
                    <a:pt x="804" y="3692"/>
                  </a:lnTo>
                  <a:lnTo>
                    <a:pt x="801" y="3667"/>
                  </a:lnTo>
                  <a:lnTo>
                    <a:pt x="804" y="3648"/>
                  </a:lnTo>
                  <a:lnTo>
                    <a:pt x="812" y="3628"/>
                  </a:lnTo>
                  <a:lnTo>
                    <a:pt x="825" y="3608"/>
                  </a:lnTo>
                  <a:lnTo>
                    <a:pt x="842" y="3590"/>
                  </a:lnTo>
                  <a:lnTo>
                    <a:pt x="810" y="3573"/>
                  </a:lnTo>
                  <a:lnTo>
                    <a:pt x="785" y="3556"/>
                  </a:lnTo>
                  <a:lnTo>
                    <a:pt x="763" y="3537"/>
                  </a:lnTo>
                  <a:lnTo>
                    <a:pt x="748" y="3517"/>
                  </a:lnTo>
                  <a:lnTo>
                    <a:pt x="738" y="3496"/>
                  </a:lnTo>
                  <a:lnTo>
                    <a:pt x="734" y="3475"/>
                  </a:lnTo>
                  <a:lnTo>
                    <a:pt x="738" y="3454"/>
                  </a:lnTo>
                  <a:lnTo>
                    <a:pt x="747" y="3434"/>
                  </a:lnTo>
                  <a:lnTo>
                    <a:pt x="763" y="3414"/>
                  </a:lnTo>
                  <a:lnTo>
                    <a:pt x="783" y="3396"/>
                  </a:lnTo>
                  <a:lnTo>
                    <a:pt x="809" y="3378"/>
                  </a:lnTo>
                  <a:lnTo>
                    <a:pt x="783" y="3361"/>
                  </a:lnTo>
                  <a:lnTo>
                    <a:pt x="764" y="3342"/>
                  </a:lnTo>
                  <a:lnTo>
                    <a:pt x="749" y="3324"/>
                  </a:lnTo>
                  <a:lnTo>
                    <a:pt x="739" y="3304"/>
                  </a:lnTo>
                  <a:lnTo>
                    <a:pt x="737" y="3283"/>
                  </a:lnTo>
                  <a:lnTo>
                    <a:pt x="739" y="3262"/>
                  </a:lnTo>
                  <a:lnTo>
                    <a:pt x="748" y="3242"/>
                  </a:lnTo>
                  <a:lnTo>
                    <a:pt x="763" y="3223"/>
                  </a:lnTo>
                  <a:lnTo>
                    <a:pt x="782" y="3205"/>
                  </a:lnTo>
                  <a:lnTo>
                    <a:pt x="807" y="3187"/>
                  </a:lnTo>
                  <a:lnTo>
                    <a:pt x="781" y="3170"/>
                  </a:lnTo>
                  <a:lnTo>
                    <a:pt x="760" y="3151"/>
                  </a:lnTo>
                  <a:lnTo>
                    <a:pt x="744" y="3131"/>
                  </a:lnTo>
                  <a:lnTo>
                    <a:pt x="736" y="3110"/>
                  </a:lnTo>
                  <a:lnTo>
                    <a:pt x="732" y="3089"/>
                  </a:lnTo>
                  <a:lnTo>
                    <a:pt x="734" y="3069"/>
                  </a:lnTo>
                  <a:lnTo>
                    <a:pt x="743" y="3051"/>
                  </a:lnTo>
                  <a:lnTo>
                    <a:pt x="756" y="3032"/>
                  </a:lnTo>
                  <a:lnTo>
                    <a:pt x="775" y="3015"/>
                  </a:lnTo>
                  <a:lnTo>
                    <a:pt x="727" y="2984"/>
                  </a:lnTo>
                  <a:lnTo>
                    <a:pt x="685" y="2950"/>
                  </a:lnTo>
                  <a:lnTo>
                    <a:pt x="647" y="2914"/>
                  </a:lnTo>
                  <a:lnTo>
                    <a:pt x="615" y="2877"/>
                  </a:lnTo>
                  <a:lnTo>
                    <a:pt x="589" y="2837"/>
                  </a:lnTo>
                  <a:lnTo>
                    <a:pt x="571" y="2797"/>
                  </a:lnTo>
                  <a:lnTo>
                    <a:pt x="559" y="2754"/>
                  </a:lnTo>
                  <a:lnTo>
                    <a:pt x="555" y="2711"/>
                  </a:lnTo>
                  <a:lnTo>
                    <a:pt x="553" y="2660"/>
                  </a:lnTo>
                  <a:lnTo>
                    <a:pt x="546" y="2610"/>
                  </a:lnTo>
                  <a:lnTo>
                    <a:pt x="535" y="2563"/>
                  </a:lnTo>
                  <a:lnTo>
                    <a:pt x="522" y="2517"/>
                  </a:lnTo>
                  <a:lnTo>
                    <a:pt x="505" y="2471"/>
                  </a:lnTo>
                  <a:lnTo>
                    <a:pt x="485" y="2428"/>
                  </a:lnTo>
                  <a:lnTo>
                    <a:pt x="463" y="2385"/>
                  </a:lnTo>
                  <a:lnTo>
                    <a:pt x="437" y="2341"/>
                  </a:lnTo>
                  <a:lnTo>
                    <a:pt x="411" y="2298"/>
                  </a:lnTo>
                  <a:lnTo>
                    <a:pt x="383" y="2254"/>
                  </a:lnTo>
                  <a:lnTo>
                    <a:pt x="354" y="2211"/>
                  </a:lnTo>
                  <a:lnTo>
                    <a:pt x="324" y="2166"/>
                  </a:lnTo>
                  <a:lnTo>
                    <a:pt x="293" y="2120"/>
                  </a:lnTo>
                  <a:lnTo>
                    <a:pt x="263" y="2073"/>
                  </a:lnTo>
                  <a:lnTo>
                    <a:pt x="232" y="2025"/>
                  </a:lnTo>
                  <a:lnTo>
                    <a:pt x="201" y="1975"/>
                  </a:lnTo>
                  <a:lnTo>
                    <a:pt x="172" y="1922"/>
                  </a:lnTo>
                  <a:lnTo>
                    <a:pt x="143" y="1869"/>
                  </a:lnTo>
                  <a:lnTo>
                    <a:pt x="118" y="1810"/>
                  </a:lnTo>
                  <a:lnTo>
                    <a:pt x="93" y="1751"/>
                  </a:lnTo>
                  <a:lnTo>
                    <a:pt x="70" y="1687"/>
                  </a:lnTo>
                  <a:lnTo>
                    <a:pt x="50" y="1622"/>
                  </a:lnTo>
                  <a:lnTo>
                    <a:pt x="33" y="1551"/>
                  </a:lnTo>
                  <a:lnTo>
                    <a:pt x="19" y="1478"/>
                  </a:lnTo>
                  <a:lnTo>
                    <a:pt x="8" y="1400"/>
                  </a:lnTo>
                  <a:lnTo>
                    <a:pt x="2" y="1316"/>
                  </a:lnTo>
                  <a:lnTo>
                    <a:pt x="0" y="1230"/>
                  </a:lnTo>
                  <a:lnTo>
                    <a:pt x="3" y="1134"/>
                  </a:lnTo>
                  <a:lnTo>
                    <a:pt x="16" y="1040"/>
                  </a:lnTo>
                  <a:lnTo>
                    <a:pt x="34" y="948"/>
                  </a:lnTo>
                  <a:lnTo>
                    <a:pt x="59" y="859"/>
                  </a:lnTo>
                  <a:lnTo>
                    <a:pt x="91" y="772"/>
                  </a:lnTo>
                  <a:lnTo>
                    <a:pt x="130" y="689"/>
                  </a:lnTo>
                  <a:lnTo>
                    <a:pt x="174" y="609"/>
                  </a:lnTo>
                  <a:lnTo>
                    <a:pt x="223" y="532"/>
                  </a:lnTo>
                  <a:lnTo>
                    <a:pt x="280" y="460"/>
                  </a:lnTo>
                  <a:lnTo>
                    <a:pt x="340" y="392"/>
                  </a:lnTo>
                  <a:lnTo>
                    <a:pt x="406" y="329"/>
                  </a:lnTo>
                  <a:lnTo>
                    <a:pt x="476" y="271"/>
                  </a:lnTo>
                  <a:lnTo>
                    <a:pt x="551" y="216"/>
                  </a:lnTo>
                  <a:lnTo>
                    <a:pt x="630" y="168"/>
                  </a:lnTo>
                  <a:lnTo>
                    <a:pt x="712" y="125"/>
                  </a:lnTo>
                  <a:lnTo>
                    <a:pt x="798" y="88"/>
                  </a:lnTo>
                  <a:lnTo>
                    <a:pt x="888" y="57"/>
                  </a:lnTo>
                  <a:lnTo>
                    <a:pt x="980" y="32"/>
                  </a:lnTo>
                  <a:lnTo>
                    <a:pt x="1075" y="15"/>
                  </a:lnTo>
                  <a:lnTo>
                    <a:pt x="1172" y="4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28631" y="1224398"/>
            <a:ext cx="5644622" cy="21208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19235" y="1224398"/>
            <a:ext cx="5621312" cy="21208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3513220"/>
            <a:ext cx="5639846" cy="21208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19235" y="3513220"/>
            <a:ext cx="5621312" cy="21208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08" y="387555"/>
            <a:ext cx="2693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SWOT 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4178001" y="1973649"/>
            <a:ext cx="557213" cy="622300"/>
          </a:xfrm>
          <a:custGeom>
            <a:avLst/>
            <a:gdLst>
              <a:gd name="T0" fmla="*/ 1310 w 2805"/>
              <a:gd name="T1" fmla="*/ 32 h 3141"/>
              <a:gd name="T2" fmla="*/ 1523 w 2805"/>
              <a:gd name="T3" fmla="*/ 117 h 3141"/>
              <a:gd name="T4" fmla="*/ 1676 w 2805"/>
              <a:gd name="T5" fmla="*/ 211 h 3141"/>
              <a:gd name="T6" fmla="*/ 1728 w 2805"/>
              <a:gd name="T7" fmla="*/ 284 h 3141"/>
              <a:gd name="T8" fmla="*/ 1889 w 2805"/>
              <a:gd name="T9" fmla="*/ 385 h 3141"/>
              <a:gd name="T10" fmla="*/ 2100 w 2805"/>
              <a:gd name="T11" fmla="*/ 566 h 3141"/>
              <a:gd name="T12" fmla="*/ 2321 w 2805"/>
              <a:gd name="T13" fmla="*/ 790 h 3141"/>
              <a:gd name="T14" fmla="*/ 2516 w 2805"/>
              <a:gd name="T15" fmla="*/ 1021 h 3141"/>
              <a:gd name="T16" fmla="*/ 2662 w 2805"/>
              <a:gd name="T17" fmla="*/ 1261 h 3141"/>
              <a:gd name="T18" fmla="*/ 2725 w 2805"/>
              <a:gd name="T19" fmla="*/ 1536 h 3141"/>
              <a:gd name="T20" fmla="*/ 2768 w 2805"/>
              <a:gd name="T21" fmla="*/ 1706 h 3141"/>
              <a:gd name="T22" fmla="*/ 2786 w 2805"/>
              <a:gd name="T23" fmla="*/ 1737 h 3141"/>
              <a:gd name="T24" fmla="*/ 2800 w 2805"/>
              <a:gd name="T25" fmla="*/ 1867 h 3141"/>
              <a:gd name="T26" fmla="*/ 2722 w 2805"/>
              <a:gd name="T27" fmla="*/ 1941 h 3141"/>
              <a:gd name="T28" fmla="*/ 2563 w 2805"/>
              <a:gd name="T29" fmla="*/ 1998 h 3141"/>
              <a:gd name="T30" fmla="*/ 2361 w 2805"/>
              <a:gd name="T31" fmla="*/ 2065 h 3141"/>
              <a:gd name="T32" fmla="*/ 2166 w 2805"/>
              <a:gd name="T33" fmla="*/ 2125 h 3141"/>
              <a:gd name="T34" fmla="*/ 1921 w 2805"/>
              <a:gd name="T35" fmla="*/ 2195 h 3141"/>
              <a:gd name="T36" fmla="*/ 1712 w 2805"/>
              <a:gd name="T37" fmla="*/ 2246 h 3141"/>
              <a:gd name="T38" fmla="*/ 1547 w 2805"/>
              <a:gd name="T39" fmla="*/ 2271 h 3141"/>
              <a:gd name="T40" fmla="*/ 1284 w 2805"/>
              <a:gd name="T41" fmla="*/ 2301 h 3141"/>
              <a:gd name="T42" fmla="*/ 1005 w 2805"/>
              <a:gd name="T43" fmla="*/ 2306 h 3141"/>
              <a:gd name="T44" fmla="*/ 823 w 2805"/>
              <a:gd name="T45" fmla="*/ 2491 h 3141"/>
              <a:gd name="T46" fmla="*/ 652 w 2805"/>
              <a:gd name="T47" fmla="*/ 2735 h 3141"/>
              <a:gd name="T48" fmla="*/ 467 w 2805"/>
              <a:gd name="T49" fmla="*/ 2909 h 3141"/>
              <a:gd name="T50" fmla="*/ 12 w 2805"/>
              <a:gd name="T51" fmla="*/ 1800 h 3141"/>
              <a:gd name="T52" fmla="*/ 139 w 2805"/>
              <a:gd name="T53" fmla="*/ 1639 h 3141"/>
              <a:gd name="T54" fmla="*/ 348 w 2805"/>
              <a:gd name="T55" fmla="*/ 1535 h 3141"/>
              <a:gd name="T56" fmla="*/ 592 w 2805"/>
              <a:gd name="T57" fmla="*/ 1517 h 3141"/>
              <a:gd name="T58" fmla="*/ 830 w 2805"/>
              <a:gd name="T59" fmla="*/ 1615 h 3141"/>
              <a:gd name="T60" fmla="*/ 886 w 2805"/>
              <a:gd name="T61" fmla="*/ 1616 h 3141"/>
              <a:gd name="T62" fmla="*/ 953 w 2805"/>
              <a:gd name="T63" fmla="*/ 1506 h 3141"/>
              <a:gd name="T64" fmla="*/ 1093 w 2805"/>
              <a:gd name="T65" fmla="*/ 1379 h 3141"/>
              <a:gd name="T66" fmla="*/ 1319 w 2805"/>
              <a:gd name="T67" fmla="*/ 1294 h 3141"/>
              <a:gd name="T68" fmla="*/ 1528 w 2805"/>
              <a:gd name="T69" fmla="*/ 1316 h 3141"/>
              <a:gd name="T70" fmla="*/ 1681 w 2805"/>
              <a:gd name="T71" fmla="*/ 1402 h 3141"/>
              <a:gd name="T72" fmla="*/ 1773 w 2805"/>
              <a:gd name="T73" fmla="*/ 1484 h 3141"/>
              <a:gd name="T74" fmla="*/ 1741 w 2805"/>
              <a:gd name="T75" fmla="*/ 1387 h 3141"/>
              <a:gd name="T76" fmla="*/ 1643 w 2805"/>
              <a:gd name="T77" fmla="*/ 1069 h 3141"/>
              <a:gd name="T78" fmla="*/ 1576 w 2805"/>
              <a:gd name="T79" fmla="*/ 769 h 3141"/>
              <a:gd name="T80" fmla="*/ 1505 w 2805"/>
              <a:gd name="T81" fmla="*/ 565 h 3141"/>
              <a:gd name="T82" fmla="*/ 1400 w 2805"/>
              <a:gd name="T83" fmla="*/ 529 h 3141"/>
              <a:gd name="T84" fmla="*/ 1239 w 2805"/>
              <a:gd name="T85" fmla="*/ 543 h 3141"/>
              <a:gd name="T86" fmla="*/ 1073 w 2805"/>
              <a:gd name="T87" fmla="*/ 565 h 3141"/>
              <a:gd name="T88" fmla="*/ 955 w 2805"/>
              <a:gd name="T89" fmla="*/ 556 h 3141"/>
              <a:gd name="T90" fmla="*/ 917 w 2805"/>
              <a:gd name="T91" fmla="*/ 487 h 3141"/>
              <a:gd name="T92" fmla="*/ 935 w 2805"/>
              <a:gd name="T93" fmla="*/ 463 h 3141"/>
              <a:gd name="T94" fmla="*/ 957 w 2805"/>
              <a:gd name="T95" fmla="*/ 457 h 3141"/>
              <a:gd name="T96" fmla="*/ 893 w 2805"/>
              <a:gd name="T97" fmla="*/ 381 h 3141"/>
              <a:gd name="T98" fmla="*/ 846 w 2805"/>
              <a:gd name="T99" fmla="*/ 281 h 3141"/>
              <a:gd name="T100" fmla="*/ 863 w 2805"/>
              <a:gd name="T101" fmla="*/ 155 h 3141"/>
              <a:gd name="T102" fmla="*/ 918 w 2805"/>
              <a:gd name="T103" fmla="*/ 52 h 3141"/>
              <a:gd name="T104" fmla="*/ 968 w 2805"/>
              <a:gd name="T105" fmla="*/ 18 h 3141"/>
              <a:gd name="T106" fmla="*/ 1048 w 2805"/>
              <a:gd name="T107" fmla="*/ 19 h 3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05" h="3141">
                <a:moveTo>
                  <a:pt x="1158" y="0"/>
                </a:moveTo>
                <a:lnTo>
                  <a:pt x="1194" y="4"/>
                </a:lnTo>
                <a:lnTo>
                  <a:pt x="1231" y="10"/>
                </a:lnTo>
                <a:lnTo>
                  <a:pt x="1270" y="20"/>
                </a:lnTo>
                <a:lnTo>
                  <a:pt x="1310" y="32"/>
                </a:lnTo>
                <a:lnTo>
                  <a:pt x="1352" y="46"/>
                </a:lnTo>
                <a:lnTo>
                  <a:pt x="1394" y="62"/>
                </a:lnTo>
                <a:lnTo>
                  <a:pt x="1437" y="79"/>
                </a:lnTo>
                <a:lnTo>
                  <a:pt x="1480" y="98"/>
                </a:lnTo>
                <a:lnTo>
                  <a:pt x="1523" y="117"/>
                </a:lnTo>
                <a:lnTo>
                  <a:pt x="1565" y="137"/>
                </a:lnTo>
                <a:lnTo>
                  <a:pt x="1607" y="156"/>
                </a:lnTo>
                <a:lnTo>
                  <a:pt x="1635" y="173"/>
                </a:lnTo>
                <a:lnTo>
                  <a:pt x="1658" y="191"/>
                </a:lnTo>
                <a:lnTo>
                  <a:pt x="1676" y="211"/>
                </a:lnTo>
                <a:lnTo>
                  <a:pt x="1689" y="231"/>
                </a:lnTo>
                <a:lnTo>
                  <a:pt x="1698" y="254"/>
                </a:lnTo>
                <a:lnTo>
                  <a:pt x="1702" y="277"/>
                </a:lnTo>
                <a:lnTo>
                  <a:pt x="1715" y="280"/>
                </a:lnTo>
                <a:lnTo>
                  <a:pt x="1728" y="284"/>
                </a:lnTo>
                <a:lnTo>
                  <a:pt x="1755" y="296"/>
                </a:lnTo>
                <a:lnTo>
                  <a:pt x="1784" y="312"/>
                </a:lnTo>
                <a:lnTo>
                  <a:pt x="1817" y="333"/>
                </a:lnTo>
                <a:lnTo>
                  <a:pt x="1852" y="358"/>
                </a:lnTo>
                <a:lnTo>
                  <a:pt x="1889" y="385"/>
                </a:lnTo>
                <a:lnTo>
                  <a:pt x="1929" y="417"/>
                </a:lnTo>
                <a:lnTo>
                  <a:pt x="1970" y="450"/>
                </a:lnTo>
                <a:lnTo>
                  <a:pt x="2012" y="487"/>
                </a:lnTo>
                <a:lnTo>
                  <a:pt x="2056" y="526"/>
                </a:lnTo>
                <a:lnTo>
                  <a:pt x="2100" y="566"/>
                </a:lnTo>
                <a:lnTo>
                  <a:pt x="2144" y="609"/>
                </a:lnTo>
                <a:lnTo>
                  <a:pt x="2189" y="653"/>
                </a:lnTo>
                <a:lnTo>
                  <a:pt x="2234" y="698"/>
                </a:lnTo>
                <a:lnTo>
                  <a:pt x="2278" y="744"/>
                </a:lnTo>
                <a:lnTo>
                  <a:pt x="2321" y="790"/>
                </a:lnTo>
                <a:lnTo>
                  <a:pt x="2363" y="838"/>
                </a:lnTo>
                <a:lnTo>
                  <a:pt x="2404" y="885"/>
                </a:lnTo>
                <a:lnTo>
                  <a:pt x="2444" y="931"/>
                </a:lnTo>
                <a:lnTo>
                  <a:pt x="2481" y="977"/>
                </a:lnTo>
                <a:lnTo>
                  <a:pt x="2516" y="1021"/>
                </a:lnTo>
                <a:lnTo>
                  <a:pt x="2548" y="1066"/>
                </a:lnTo>
                <a:lnTo>
                  <a:pt x="2578" y="1108"/>
                </a:lnTo>
                <a:lnTo>
                  <a:pt x="2604" y="1148"/>
                </a:lnTo>
                <a:lnTo>
                  <a:pt x="2636" y="1204"/>
                </a:lnTo>
                <a:lnTo>
                  <a:pt x="2662" y="1261"/>
                </a:lnTo>
                <a:lnTo>
                  <a:pt x="2681" y="1317"/>
                </a:lnTo>
                <a:lnTo>
                  <a:pt x="2696" y="1372"/>
                </a:lnTo>
                <a:lnTo>
                  <a:pt x="2708" y="1428"/>
                </a:lnTo>
                <a:lnTo>
                  <a:pt x="2718" y="1482"/>
                </a:lnTo>
                <a:lnTo>
                  <a:pt x="2725" y="1536"/>
                </a:lnTo>
                <a:lnTo>
                  <a:pt x="2734" y="1589"/>
                </a:lnTo>
                <a:lnTo>
                  <a:pt x="2743" y="1640"/>
                </a:lnTo>
                <a:lnTo>
                  <a:pt x="2753" y="1691"/>
                </a:lnTo>
                <a:lnTo>
                  <a:pt x="2762" y="1701"/>
                </a:lnTo>
                <a:lnTo>
                  <a:pt x="2768" y="1706"/>
                </a:lnTo>
                <a:lnTo>
                  <a:pt x="2773" y="1710"/>
                </a:lnTo>
                <a:lnTo>
                  <a:pt x="2776" y="1714"/>
                </a:lnTo>
                <a:lnTo>
                  <a:pt x="2778" y="1718"/>
                </a:lnTo>
                <a:lnTo>
                  <a:pt x="2781" y="1726"/>
                </a:lnTo>
                <a:lnTo>
                  <a:pt x="2786" y="1737"/>
                </a:lnTo>
                <a:lnTo>
                  <a:pt x="2797" y="1770"/>
                </a:lnTo>
                <a:lnTo>
                  <a:pt x="2803" y="1798"/>
                </a:lnTo>
                <a:lnTo>
                  <a:pt x="2805" y="1824"/>
                </a:lnTo>
                <a:lnTo>
                  <a:pt x="2804" y="1847"/>
                </a:lnTo>
                <a:lnTo>
                  <a:pt x="2800" y="1867"/>
                </a:lnTo>
                <a:lnTo>
                  <a:pt x="2791" y="1885"/>
                </a:lnTo>
                <a:lnTo>
                  <a:pt x="2778" y="1901"/>
                </a:lnTo>
                <a:lnTo>
                  <a:pt x="2763" y="1916"/>
                </a:lnTo>
                <a:lnTo>
                  <a:pt x="2744" y="1929"/>
                </a:lnTo>
                <a:lnTo>
                  <a:pt x="2722" y="1941"/>
                </a:lnTo>
                <a:lnTo>
                  <a:pt x="2696" y="1952"/>
                </a:lnTo>
                <a:lnTo>
                  <a:pt x="2667" y="1963"/>
                </a:lnTo>
                <a:lnTo>
                  <a:pt x="2636" y="1974"/>
                </a:lnTo>
                <a:lnTo>
                  <a:pt x="2601" y="1986"/>
                </a:lnTo>
                <a:lnTo>
                  <a:pt x="2563" y="1998"/>
                </a:lnTo>
                <a:lnTo>
                  <a:pt x="2523" y="2009"/>
                </a:lnTo>
                <a:lnTo>
                  <a:pt x="2480" y="2024"/>
                </a:lnTo>
                <a:lnTo>
                  <a:pt x="2435" y="2039"/>
                </a:lnTo>
                <a:lnTo>
                  <a:pt x="2387" y="2056"/>
                </a:lnTo>
                <a:lnTo>
                  <a:pt x="2361" y="2065"/>
                </a:lnTo>
                <a:lnTo>
                  <a:pt x="2330" y="2076"/>
                </a:lnTo>
                <a:lnTo>
                  <a:pt x="2294" y="2086"/>
                </a:lnTo>
                <a:lnTo>
                  <a:pt x="2255" y="2099"/>
                </a:lnTo>
                <a:lnTo>
                  <a:pt x="2212" y="2112"/>
                </a:lnTo>
                <a:lnTo>
                  <a:pt x="2166" y="2125"/>
                </a:lnTo>
                <a:lnTo>
                  <a:pt x="2118" y="2139"/>
                </a:lnTo>
                <a:lnTo>
                  <a:pt x="2068" y="2154"/>
                </a:lnTo>
                <a:lnTo>
                  <a:pt x="2019" y="2168"/>
                </a:lnTo>
                <a:lnTo>
                  <a:pt x="1969" y="2182"/>
                </a:lnTo>
                <a:lnTo>
                  <a:pt x="1921" y="2195"/>
                </a:lnTo>
                <a:lnTo>
                  <a:pt x="1873" y="2208"/>
                </a:lnTo>
                <a:lnTo>
                  <a:pt x="1828" y="2219"/>
                </a:lnTo>
                <a:lnTo>
                  <a:pt x="1785" y="2229"/>
                </a:lnTo>
                <a:lnTo>
                  <a:pt x="1747" y="2238"/>
                </a:lnTo>
                <a:lnTo>
                  <a:pt x="1712" y="2246"/>
                </a:lnTo>
                <a:lnTo>
                  <a:pt x="1683" y="2251"/>
                </a:lnTo>
                <a:lnTo>
                  <a:pt x="1659" y="2254"/>
                </a:lnTo>
                <a:lnTo>
                  <a:pt x="1627" y="2259"/>
                </a:lnTo>
                <a:lnTo>
                  <a:pt x="1589" y="2264"/>
                </a:lnTo>
                <a:lnTo>
                  <a:pt x="1547" y="2271"/>
                </a:lnTo>
                <a:lnTo>
                  <a:pt x="1500" y="2277"/>
                </a:lnTo>
                <a:lnTo>
                  <a:pt x="1450" y="2284"/>
                </a:lnTo>
                <a:lnTo>
                  <a:pt x="1397" y="2290"/>
                </a:lnTo>
                <a:lnTo>
                  <a:pt x="1342" y="2297"/>
                </a:lnTo>
                <a:lnTo>
                  <a:pt x="1284" y="2301"/>
                </a:lnTo>
                <a:lnTo>
                  <a:pt x="1227" y="2305"/>
                </a:lnTo>
                <a:lnTo>
                  <a:pt x="1170" y="2309"/>
                </a:lnTo>
                <a:lnTo>
                  <a:pt x="1113" y="2310"/>
                </a:lnTo>
                <a:lnTo>
                  <a:pt x="1057" y="2309"/>
                </a:lnTo>
                <a:lnTo>
                  <a:pt x="1005" y="2306"/>
                </a:lnTo>
                <a:lnTo>
                  <a:pt x="955" y="2300"/>
                </a:lnTo>
                <a:lnTo>
                  <a:pt x="921" y="2344"/>
                </a:lnTo>
                <a:lnTo>
                  <a:pt x="889" y="2392"/>
                </a:lnTo>
                <a:lnTo>
                  <a:pt x="855" y="2441"/>
                </a:lnTo>
                <a:lnTo>
                  <a:pt x="823" y="2491"/>
                </a:lnTo>
                <a:lnTo>
                  <a:pt x="790" y="2542"/>
                </a:lnTo>
                <a:lnTo>
                  <a:pt x="756" y="2591"/>
                </a:lnTo>
                <a:lnTo>
                  <a:pt x="721" y="2641"/>
                </a:lnTo>
                <a:lnTo>
                  <a:pt x="687" y="2689"/>
                </a:lnTo>
                <a:lnTo>
                  <a:pt x="652" y="2735"/>
                </a:lnTo>
                <a:lnTo>
                  <a:pt x="617" y="2779"/>
                </a:lnTo>
                <a:lnTo>
                  <a:pt x="581" y="2818"/>
                </a:lnTo>
                <a:lnTo>
                  <a:pt x="543" y="2854"/>
                </a:lnTo>
                <a:lnTo>
                  <a:pt x="505" y="2884"/>
                </a:lnTo>
                <a:lnTo>
                  <a:pt x="467" y="2909"/>
                </a:lnTo>
                <a:lnTo>
                  <a:pt x="427" y="2928"/>
                </a:lnTo>
                <a:lnTo>
                  <a:pt x="310" y="3135"/>
                </a:lnTo>
                <a:lnTo>
                  <a:pt x="2" y="3141"/>
                </a:lnTo>
                <a:lnTo>
                  <a:pt x="0" y="1837"/>
                </a:lnTo>
                <a:lnTo>
                  <a:pt x="12" y="1800"/>
                </a:lnTo>
                <a:lnTo>
                  <a:pt x="29" y="1765"/>
                </a:lnTo>
                <a:lnTo>
                  <a:pt x="51" y="1731"/>
                </a:lnTo>
                <a:lnTo>
                  <a:pt x="77" y="1698"/>
                </a:lnTo>
                <a:lnTo>
                  <a:pt x="106" y="1667"/>
                </a:lnTo>
                <a:lnTo>
                  <a:pt x="139" y="1639"/>
                </a:lnTo>
                <a:lnTo>
                  <a:pt x="176" y="1613"/>
                </a:lnTo>
                <a:lnTo>
                  <a:pt x="216" y="1589"/>
                </a:lnTo>
                <a:lnTo>
                  <a:pt x="258" y="1567"/>
                </a:lnTo>
                <a:lnTo>
                  <a:pt x="302" y="1550"/>
                </a:lnTo>
                <a:lnTo>
                  <a:pt x="348" y="1535"/>
                </a:lnTo>
                <a:lnTo>
                  <a:pt x="395" y="1524"/>
                </a:lnTo>
                <a:lnTo>
                  <a:pt x="444" y="1516"/>
                </a:lnTo>
                <a:lnTo>
                  <a:pt x="494" y="1512"/>
                </a:lnTo>
                <a:lnTo>
                  <a:pt x="542" y="1513"/>
                </a:lnTo>
                <a:lnTo>
                  <a:pt x="592" y="1517"/>
                </a:lnTo>
                <a:lnTo>
                  <a:pt x="642" y="1527"/>
                </a:lnTo>
                <a:lnTo>
                  <a:pt x="690" y="1541"/>
                </a:lnTo>
                <a:lnTo>
                  <a:pt x="738" y="1561"/>
                </a:lnTo>
                <a:lnTo>
                  <a:pt x="784" y="1585"/>
                </a:lnTo>
                <a:lnTo>
                  <a:pt x="830" y="1615"/>
                </a:lnTo>
                <a:lnTo>
                  <a:pt x="872" y="1651"/>
                </a:lnTo>
                <a:lnTo>
                  <a:pt x="873" y="1649"/>
                </a:lnTo>
                <a:lnTo>
                  <a:pt x="875" y="1641"/>
                </a:lnTo>
                <a:lnTo>
                  <a:pt x="879" y="1630"/>
                </a:lnTo>
                <a:lnTo>
                  <a:pt x="886" y="1616"/>
                </a:lnTo>
                <a:lnTo>
                  <a:pt x="894" y="1598"/>
                </a:lnTo>
                <a:lnTo>
                  <a:pt x="905" y="1578"/>
                </a:lnTo>
                <a:lnTo>
                  <a:pt x="918" y="1555"/>
                </a:lnTo>
                <a:lnTo>
                  <a:pt x="934" y="1532"/>
                </a:lnTo>
                <a:lnTo>
                  <a:pt x="953" y="1506"/>
                </a:lnTo>
                <a:lnTo>
                  <a:pt x="974" y="1480"/>
                </a:lnTo>
                <a:lnTo>
                  <a:pt x="999" y="1454"/>
                </a:lnTo>
                <a:lnTo>
                  <a:pt x="1027" y="1428"/>
                </a:lnTo>
                <a:lnTo>
                  <a:pt x="1057" y="1403"/>
                </a:lnTo>
                <a:lnTo>
                  <a:pt x="1093" y="1379"/>
                </a:lnTo>
                <a:lnTo>
                  <a:pt x="1131" y="1356"/>
                </a:lnTo>
                <a:lnTo>
                  <a:pt x="1173" y="1335"/>
                </a:lnTo>
                <a:lnTo>
                  <a:pt x="1219" y="1318"/>
                </a:lnTo>
                <a:lnTo>
                  <a:pt x="1270" y="1304"/>
                </a:lnTo>
                <a:lnTo>
                  <a:pt x="1319" y="1294"/>
                </a:lnTo>
                <a:lnTo>
                  <a:pt x="1365" y="1291"/>
                </a:lnTo>
                <a:lnTo>
                  <a:pt x="1410" y="1291"/>
                </a:lnTo>
                <a:lnTo>
                  <a:pt x="1452" y="1296"/>
                </a:lnTo>
                <a:lnTo>
                  <a:pt x="1492" y="1304"/>
                </a:lnTo>
                <a:lnTo>
                  <a:pt x="1528" y="1316"/>
                </a:lnTo>
                <a:lnTo>
                  <a:pt x="1564" y="1330"/>
                </a:lnTo>
                <a:lnTo>
                  <a:pt x="1596" y="1346"/>
                </a:lnTo>
                <a:lnTo>
                  <a:pt x="1627" y="1364"/>
                </a:lnTo>
                <a:lnTo>
                  <a:pt x="1655" y="1382"/>
                </a:lnTo>
                <a:lnTo>
                  <a:pt x="1681" y="1402"/>
                </a:lnTo>
                <a:lnTo>
                  <a:pt x="1703" y="1420"/>
                </a:lnTo>
                <a:lnTo>
                  <a:pt x="1725" y="1438"/>
                </a:lnTo>
                <a:lnTo>
                  <a:pt x="1743" y="1456"/>
                </a:lnTo>
                <a:lnTo>
                  <a:pt x="1760" y="1471"/>
                </a:lnTo>
                <a:lnTo>
                  <a:pt x="1773" y="1484"/>
                </a:lnTo>
                <a:lnTo>
                  <a:pt x="1783" y="1494"/>
                </a:lnTo>
                <a:lnTo>
                  <a:pt x="1792" y="1500"/>
                </a:lnTo>
                <a:lnTo>
                  <a:pt x="1798" y="1503"/>
                </a:lnTo>
                <a:lnTo>
                  <a:pt x="1768" y="1447"/>
                </a:lnTo>
                <a:lnTo>
                  <a:pt x="1741" y="1387"/>
                </a:lnTo>
                <a:lnTo>
                  <a:pt x="1717" y="1326"/>
                </a:lnTo>
                <a:lnTo>
                  <a:pt x="1696" y="1263"/>
                </a:lnTo>
                <a:lnTo>
                  <a:pt x="1676" y="1198"/>
                </a:lnTo>
                <a:lnTo>
                  <a:pt x="1659" y="1134"/>
                </a:lnTo>
                <a:lnTo>
                  <a:pt x="1643" y="1069"/>
                </a:lnTo>
                <a:lnTo>
                  <a:pt x="1628" y="1005"/>
                </a:lnTo>
                <a:lnTo>
                  <a:pt x="1615" y="942"/>
                </a:lnTo>
                <a:lnTo>
                  <a:pt x="1602" y="881"/>
                </a:lnTo>
                <a:lnTo>
                  <a:pt x="1589" y="823"/>
                </a:lnTo>
                <a:lnTo>
                  <a:pt x="1576" y="769"/>
                </a:lnTo>
                <a:lnTo>
                  <a:pt x="1564" y="718"/>
                </a:lnTo>
                <a:lnTo>
                  <a:pt x="1550" y="671"/>
                </a:lnTo>
                <a:lnTo>
                  <a:pt x="1536" y="630"/>
                </a:lnTo>
                <a:lnTo>
                  <a:pt x="1522" y="594"/>
                </a:lnTo>
                <a:lnTo>
                  <a:pt x="1505" y="565"/>
                </a:lnTo>
                <a:lnTo>
                  <a:pt x="1491" y="552"/>
                </a:lnTo>
                <a:lnTo>
                  <a:pt x="1473" y="542"/>
                </a:lnTo>
                <a:lnTo>
                  <a:pt x="1452" y="536"/>
                </a:lnTo>
                <a:lnTo>
                  <a:pt x="1427" y="531"/>
                </a:lnTo>
                <a:lnTo>
                  <a:pt x="1400" y="529"/>
                </a:lnTo>
                <a:lnTo>
                  <a:pt x="1371" y="529"/>
                </a:lnTo>
                <a:lnTo>
                  <a:pt x="1339" y="531"/>
                </a:lnTo>
                <a:lnTo>
                  <a:pt x="1306" y="534"/>
                </a:lnTo>
                <a:lnTo>
                  <a:pt x="1272" y="538"/>
                </a:lnTo>
                <a:lnTo>
                  <a:pt x="1239" y="543"/>
                </a:lnTo>
                <a:lnTo>
                  <a:pt x="1204" y="548"/>
                </a:lnTo>
                <a:lnTo>
                  <a:pt x="1170" y="553"/>
                </a:lnTo>
                <a:lnTo>
                  <a:pt x="1136" y="557"/>
                </a:lnTo>
                <a:lnTo>
                  <a:pt x="1104" y="562"/>
                </a:lnTo>
                <a:lnTo>
                  <a:pt x="1073" y="565"/>
                </a:lnTo>
                <a:lnTo>
                  <a:pt x="1043" y="567"/>
                </a:lnTo>
                <a:lnTo>
                  <a:pt x="1017" y="568"/>
                </a:lnTo>
                <a:lnTo>
                  <a:pt x="993" y="566"/>
                </a:lnTo>
                <a:lnTo>
                  <a:pt x="972" y="563"/>
                </a:lnTo>
                <a:lnTo>
                  <a:pt x="955" y="556"/>
                </a:lnTo>
                <a:lnTo>
                  <a:pt x="942" y="548"/>
                </a:lnTo>
                <a:lnTo>
                  <a:pt x="932" y="535"/>
                </a:lnTo>
                <a:lnTo>
                  <a:pt x="923" y="515"/>
                </a:lnTo>
                <a:lnTo>
                  <a:pt x="919" y="499"/>
                </a:lnTo>
                <a:lnTo>
                  <a:pt x="917" y="487"/>
                </a:lnTo>
                <a:lnTo>
                  <a:pt x="918" y="478"/>
                </a:lnTo>
                <a:lnTo>
                  <a:pt x="920" y="472"/>
                </a:lnTo>
                <a:lnTo>
                  <a:pt x="925" y="467"/>
                </a:lnTo>
                <a:lnTo>
                  <a:pt x="930" y="465"/>
                </a:lnTo>
                <a:lnTo>
                  <a:pt x="935" y="463"/>
                </a:lnTo>
                <a:lnTo>
                  <a:pt x="942" y="463"/>
                </a:lnTo>
                <a:lnTo>
                  <a:pt x="947" y="462"/>
                </a:lnTo>
                <a:lnTo>
                  <a:pt x="953" y="461"/>
                </a:lnTo>
                <a:lnTo>
                  <a:pt x="956" y="460"/>
                </a:lnTo>
                <a:lnTo>
                  <a:pt x="957" y="457"/>
                </a:lnTo>
                <a:lnTo>
                  <a:pt x="957" y="452"/>
                </a:lnTo>
                <a:lnTo>
                  <a:pt x="940" y="439"/>
                </a:lnTo>
                <a:lnTo>
                  <a:pt x="923" y="422"/>
                </a:lnTo>
                <a:lnTo>
                  <a:pt x="907" y="402"/>
                </a:lnTo>
                <a:lnTo>
                  <a:pt x="893" y="381"/>
                </a:lnTo>
                <a:lnTo>
                  <a:pt x="880" y="358"/>
                </a:lnTo>
                <a:lnTo>
                  <a:pt x="868" y="335"/>
                </a:lnTo>
                <a:lnTo>
                  <a:pt x="859" y="315"/>
                </a:lnTo>
                <a:lnTo>
                  <a:pt x="851" y="296"/>
                </a:lnTo>
                <a:lnTo>
                  <a:pt x="846" y="281"/>
                </a:lnTo>
                <a:lnTo>
                  <a:pt x="842" y="270"/>
                </a:lnTo>
                <a:lnTo>
                  <a:pt x="840" y="240"/>
                </a:lnTo>
                <a:lnTo>
                  <a:pt x="845" y="210"/>
                </a:lnTo>
                <a:lnTo>
                  <a:pt x="852" y="181"/>
                </a:lnTo>
                <a:lnTo>
                  <a:pt x="863" y="155"/>
                </a:lnTo>
                <a:lnTo>
                  <a:pt x="876" y="130"/>
                </a:lnTo>
                <a:lnTo>
                  <a:pt x="889" y="107"/>
                </a:lnTo>
                <a:lnTo>
                  <a:pt x="901" y="86"/>
                </a:lnTo>
                <a:lnTo>
                  <a:pt x="912" y="68"/>
                </a:lnTo>
                <a:lnTo>
                  <a:pt x="918" y="52"/>
                </a:lnTo>
                <a:lnTo>
                  <a:pt x="926" y="37"/>
                </a:lnTo>
                <a:lnTo>
                  <a:pt x="934" y="26"/>
                </a:lnTo>
                <a:lnTo>
                  <a:pt x="944" y="21"/>
                </a:lnTo>
                <a:lnTo>
                  <a:pt x="955" y="18"/>
                </a:lnTo>
                <a:lnTo>
                  <a:pt x="968" y="18"/>
                </a:lnTo>
                <a:lnTo>
                  <a:pt x="982" y="19"/>
                </a:lnTo>
                <a:lnTo>
                  <a:pt x="997" y="21"/>
                </a:lnTo>
                <a:lnTo>
                  <a:pt x="1012" y="22"/>
                </a:lnTo>
                <a:lnTo>
                  <a:pt x="1029" y="22"/>
                </a:lnTo>
                <a:lnTo>
                  <a:pt x="1048" y="19"/>
                </a:lnTo>
                <a:lnTo>
                  <a:pt x="1066" y="12"/>
                </a:lnTo>
                <a:lnTo>
                  <a:pt x="1094" y="5"/>
                </a:lnTo>
                <a:lnTo>
                  <a:pt x="1125" y="0"/>
                </a:lnTo>
                <a:lnTo>
                  <a:pt x="115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24"/>
          <p:cNvSpPr txBox="1"/>
          <p:nvPr/>
        </p:nvSpPr>
        <p:spPr>
          <a:xfrm>
            <a:off x="3749915" y="269124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Strength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7536825" y="1973649"/>
            <a:ext cx="538163" cy="612775"/>
          </a:xfrm>
          <a:custGeom>
            <a:avLst/>
            <a:gdLst>
              <a:gd name="T0" fmla="*/ 1200 w 3051"/>
              <a:gd name="T1" fmla="*/ 13 h 3472"/>
              <a:gd name="T2" fmla="*/ 1324 w 3051"/>
              <a:gd name="T3" fmla="*/ 74 h 3472"/>
              <a:gd name="T4" fmla="*/ 1413 w 3051"/>
              <a:gd name="T5" fmla="*/ 177 h 3472"/>
              <a:gd name="T6" fmla="*/ 1459 w 3051"/>
              <a:gd name="T7" fmla="*/ 308 h 3472"/>
              <a:gd name="T8" fmla="*/ 1495 w 3051"/>
              <a:gd name="T9" fmla="*/ 1174 h 3472"/>
              <a:gd name="T10" fmla="*/ 1604 w 3051"/>
              <a:gd name="T11" fmla="*/ 1143 h 3472"/>
              <a:gd name="T12" fmla="*/ 1731 w 3051"/>
              <a:gd name="T13" fmla="*/ 1153 h 3472"/>
              <a:gd name="T14" fmla="*/ 1847 w 3051"/>
              <a:gd name="T15" fmla="*/ 1206 h 3472"/>
              <a:gd name="T16" fmla="*/ 1936 w 3051"/>
              <a:gd name="T17" fmla="*/ 1295 h 3472"/>
              <a:gd name="T18" fmla="*/ 2010 w 3051"/>
              <a:gd name="T19" fmla="*/ 1350 h 3472"/>
              <a:gd name="T20" fmla="*/ 2125 w 3051"/>
              <a:gd name="T21" fmla="*/ 1315 h 3472"/>
              <a:gd name="T22" fmla="*/ 2258 w 3051"/>
              <a:gd name="T23" fmla="*/ 1324 h 3472"/>
              <a:gd name="T24" fmla="*/ 2379 w 3051"/>
              <a:gd name="T25" fmla="*/ 1382 h 3472"/>
              <a:gd name="T26" fmla="*/ 2467 w 3051"/>
              <a:gd name="T27" fmla="*/ 1479 h 3472"/>
              <a:gd name="T28" fmla="*/ 2517 w 3051"/>
              <a:gd name="T29" fmla="*/ 1602 h 3472"/>
              <a:gd name="T30" fmla="*/ 2647 w 3051"/>
              <a:gd name="T31" fmla="*/ 1558 h 3472"/>
              <a:gd name="T32" fmla="*/ 2789 w 3051"/>
              <a:gd name="T33" fmla="*/ 1568 h 3472"/>
              <a:gd name="T34" fmla="*/ 2913 w 3051"/>
              <a:gd name="T35" fmla="*/ 1630 h 3472"/>
              <a:gd name="T36" fmla="*/ 3002 w 3051"/>
              <a:gd name="T37" fmla="*/ 1732 h 3472"/>
              <a:gd name="T38" fmla="*/ 3048 w 3051"/>
              <a:gd name="T39" fmla="*/ 1864 h 3472"/>
              <a:gd name="T40" fmla="*/ 3048 w 3051"/>
              <a:gd name="T41" fmla="*/ 2849 h 3472"/>
              <a:gd name="T42" fmla="*/ 3003 w 3051"/>
              <a:gd name="T43" fmla="*/ 3026 h 3472"/>
              <a:gd name="T44" fmla="*/ 2911 w 3051"/>
              <a:gd name="T45" fmla="*/ 3182 h 3472"/>
              <a:gd name="T46" fmla="*/ 2778 w 3051"/>
              <a:gd name="T47" fmla="*/ 3311 h 3472"/>
              <a:gd name="T48" fmla="*/ 2613 w 3051"/>
              <a:gd name="T49" fmla="*/ 3407 h 3472"/>
              <a:gd name="T50" fmla="*/ 2423 w 3051"/>
              <a:gd name="T51" fmla="*/ 3462 h 3472"/>
              <a:gd name="T52" fmla="*/ 1519 w 3051"/>
              <a:gd name="T53" fmla="*/ 3472 h 3472"/>
              <a:gd name="T54" fmla="*/ 1343 w 3051"/>
              <a:gd name="T55" fmla="*/ 3448 h 3472"/>
              <a:gd name="T56" fmla="*/ 1166 w 3051"/>
              <a:gd name="T57" fmla="*/ 3381 h 3472"/>
              <a:gd name="T58" fmla="*/ 1003 w 3051"/>
              <a:gd name="T59" fmla="*/ 3286 h 3472"/>
              <a:gd name="T60" fmla="*/ 867 w 3051"/>
              <a:gd name="T61" fmla="*/ 3175 h 3472"/>
              <a:gd name="T62" fmla="*/ 40 w 3051"/>
              <a:gd name="T63" fmla="*/ 2226 h 3472"/>
              <a:gd name="T64" fmla="*/ 2 w 3051"/>
              <a:gd name="T65" fmla="*/ 2103 h 3472"/>
              <a:gd name="T66" fmla="*/ 10 w 3051"/>
              <a:gd name="T67" fmla="*/ 1978 h 3472"/>
              <a:gd name="T68" fmla="*/ 61 w 3051"/>
              <a:gd name="T69" fmla="*/ 1861 h 3472"/>
              <a:gd name="T70" fmla="*/ 155 w 3051"/>
              <a:gd name="T71" fmla="*/ 1767 h 3472"/>
              <a:gd name="T72" fmla="*/ 273 w 3051"/>
              <a:gd name="T73" fmla="*/ 1715 h 3472"/>
              <a:gd name="T74" fmla="*/ 399 w 3051"/>
              <a:gd name="T75" fmla="*/ 1707 h 3472"/>
              <a:gd name="T76" fmla="*/ 519 w 3051"/>
              <a:gd name="T77" fmla="*/ 1744 h 3472"/>
              <a:gd name="T78" fmla="*/ 623 w 3051"/>
              <a:gd name="T79" fmla="*/ 1825 h 3472"/>
              <a:gd name="T80" fmla="*/ 753 w 3051"/>
              <a:gd name="T81" fmla="*/ 308 h 3472"/>
              <a:gd name="T82" fmla="*/ 797 w 3051"/>
              <a:gd name="T83" fmla="*/ 177 h 3472"/>
              <a:gd name="T84" fmla="*/ 888 w 3051"/>
              <a:gd name="T85" fmla="*/ 74 h 3472"/>
              <a:gd name="T86" fmla="*/ 1011 w 3051"/>
              <a:gd name="T87" fmla="*/ 13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51" h="3472">
                <a:moveTo>
                  <a:pt x="1106" y="0"/>
                </a:moveTo>
                <a:lnTo>
                  <a:pt x="1153" y="4"/>
                </a:lnTo>
                <a:lnTo>
                  <a:pt x="1200" y="13"/>
                </a:lnTo>
                <a:lnTo>
                  <a:pt x="1244" y="28"/>
                </a:lnTo>
                <a:lnTo>
                  <a:pt x="1286" y="49"/>
                </a:lnTo>
                <a:lnTo>
                  <a:pt x="1324" y="74"/>
                </a:lnTo>
                <a:lnTo>
                  <a:pt x="1357" y="105"/>
                </a:lnTo>
                <a:lnTo>
                  <a:pt x="1387" y="139"/>
                </a:lnTo>
                <a:lnTo>
                  <a:pt x="1413" y="177"/>
                </a:lnTo>
                <a:lnTo>
                  <a:pt x="1434" y="218"/>
                </a:lnTo>
                <a:lnTo>
                  <a:pt x="1449" y="262"/>
                </a:lnTo>
                <a:lnTo>
                  <a:pt x="1459" y="308"/>
                </a:lnTo>
                <a:lnTo>
                  <a:pt x="1462" y="357"/>
                </a:lnTo>
                <a:lnTo>
                  <a:pt x="1462" y="1192"/>
                </a:lnTo>
                <a:lnTo>
                  <a:pt x="1495" y="1174"/>
                </a:lnTo>
                <a:lnTo>
                  <a:pt x="1530" y="1160"/>
                </a:lnTo>
                <a:lnTo>
                  <a:pt x="1566" y="1150"/>
                </a:lnTo>
                <a:lnTo>
                  <a:pt x="1604" y="1143"/>
                </a:lnTo>
                <a:lnTo>
                  <a:pt x="1643" y="1141"/>
                </a:lnTo>
                <a:lnTo>
                  <a:pt x="1688" y="1144"/>
                </a:lnTo>
                <a:lnTo>
                  <a:pt x="1731" y="1153"/>
                </a:lnTo>
                <a:lnTo>
                  <a:pt x="1772" y="1165"/>
                </a:lnTo>
                <a:lnTo>
                  <a:pt x="1810" y="1183"/>
                </a:lnTo>
                <a:lnTo>
                  <a:pt x="1847" y="1206"/>
                </a:lnTo>
                <a:lnTo>
                  <a:pt x="1880" y="1231"/>
                </a:lnTo>
                <a:lnTo>
                  <a:pt x="1909" y="1261"/>
                </a:lnTo>
                <a:lnTo>
                  <a:pt x="1936" y="1295"/>
                </a:lnTo>
                <a:lnTo>
                  <a:pt x="1957" y="1331"/>
                </a:lnTo>
                <a:lnTo>
                  <a:pt x="1975" y="1369"/>
                </a:lnTo>
                <a:lnTo>
                  <a:pt x="2010" y="1350"/>
                </a:lnTo>
                <a:lnTo>
                  <a:pt x="2047" y="1334"/>
                </a:lnTo>
                <a:lnTo>
                  <a:pt x="2085" y="1322"/>
                </a:lnTo>
                <a:lnTo>
                  <a:pt x="2125" y="1315"/>
                </a:lnTo>
                <a:lnTo>
                  <a:pt x="2167" y="1313"/>
                </a:lnTo>
                <a:lnTo>
                  <a:pt x="2214" y="1316"/>
                </a:lnTo>
                <a:lnTo>
                  <a:pt x="2258" y="1324"/>
                </a:lnTo>
                <a:lnTo>
                  <a:pt x="2301" y="1339"/>
                </a:lnTo>
                <a:lnTo>
                  <a:pt x="2342" y="1358"/>
                </a:lnTo>
                <a:lnTo>
                  <a:pt x="2379" y="1382"/>
                </a:lnTo>
                <a:lnTo>
                  <a:pt x="2411" y="1411"/>
                </a:lnTo>
                <a:lnTo>
                  <a:pt x="2442" y="1443"/>
                </a:lnTo>
                <a:lnTo>
                  <a:pt x="2467" y="1479"/>
                </a:lnTo>
                <a:lnTo>
                  <a:pt x="2490" y="1517"/>
                </a:lnTo>
                <a:lnTo>
                  <a:pt x="2505" y="1559"/>
                </a:lnTo>
                <a:lnTo>
                  <a:pt x="2517" y="1602"/>
                </a:lnTo>
                <a:lnTo>
                  <a:pt x="2557" y="1582"/>
                </a:lnTo>
                <a:lnTo>
                  <a:pt x="2601" y="1568"/>
                </a:lnTo>
                <a:lnTo>
                  <a:pt x="2647" y="1558"/>
                </a:lnTo>
                <a:lnTo>
                  <a:pt x="2695" y="1555"/>
                </a:lnTo>
                <a:lnTo>
                  <a:pt x="2742" y="1558"/>
                </a:lnTo>
                <a:lnTo>
                  <a:pt x="2789" y="1568"/>
                </a:lnTo>
                <a:lnTo>
                  <a:pt x="2833" y="1583"/>
                </a:lnTo>
                <a:lnTo>
                  <a:pt x="2874" y="1604"/>
                </a:lnTo>
                <a:lnTo>
                  <a:pt x="2913" y="1630"/>
                </a:lnTo>
                <a:lnTo>
                  <a:pt x="2946" y="1660"/>
                </a:lnTo>
                <a:lnTo>
                  <a:pt x="2977" y="1693"/>
                </a:lnTo>
                <a:lnTo>
                  <a:pt x="3002" y="1732"/>
                </a:lnTo>
                <a:lnTo>
                  <a:pt x="3022" y="1773"/>
                </a:lnTo>
                <a:lnTo>
                  <a:pt x="3038" y="1817"/>
                </a:lnTo>
                <a:lnTo>
                  <a:pt x="3048" y="1864"/>
                </a:lnTo>
                <a:lnTo>
                  <a:pt x="3051" y="1911"/>
                </a:lnTo>
                <a:lnTo>
                  <a:pt x="3051" y="2787"/>
                </a:lnTo>
                <a:lnTo>
                  <a:pt x="3048" y="2849"/>
                </a:lnTo>
                <a:lnTo>
                  <a:pt x="3038" y="2909"/>
                </a:lnTo>
                <a:lnTo>
                  <a:pt x="3024" y="2969"/>
                </a:lnTo>
                <a:lnTo>
                  <a:pt x="3003" y="3026"/>
                </a:lnTo>
                <a:lnTo>
                  <a:pt x="2977" y="3081"/>
                </a:lnTo>
                <a:lnTo>
                  <a:pt x="2946" y="3133"/>
                </a:lnTo>
                <a:lnTo>
                  <a:pt x="2911" y="3182"/>
                </a:lnTo>
                <a:lnTo>
                  <a:pt x="2871" y="3229"/>
                </a:lnTo>
                <a:lnTo>
                  <a:pt x="2827" y="3271"/>
                </a:lnTo>
                <a:lnTo>
                  <a:pt x="2778" y="3311"/>
                </a:lnTo>
                <a:lnTo>
                  <a:pt x="2726" y="3347"/>
                </a:lnTo>
                <a:lnTo>
                  <a:pt x="2671" y="3379"/>
                </a:lnTo>
                <a:lnTo>
                  <a:pt x="2613" y="3407"/>
                </a:lnTo>
                <a:lnTo>
                  <a:pt x="2552" y="3430"/>
                </a:lnTo>
                <a:lnTo>
                  <a:pt x="2489" y="3448"/>
                </a:lnTo>
                <a:lnTo>
                  <a:pt x="2423" y="3462"/>
                </a:lnTo>
                <a:lnTo>
                  <a:pt x="2355" y="3470"/>
                </a:lnTo>
                <a:lnTo>
                  <a:pt x="2286" y="3472"/>
                </a:lnTo>
                <a:lnTo>
                  <a:pt x="1519" y="3472"/>
                </a:lnTo>
                <a:lnTo>
                  <a:pt x="1462" y="3470"/>
                </a:lnTo>
                <a:lnTo>
                  <a:pt x="1403" y="3462"/>
                </a:lnTo>
                <a:lnTo>
                  <a:pt x="1343" y="3448"/>
                </a:lnTo>
                <a:lnTo>
                  <a:pt x="1283" y="3430"/>
                </a:lnTo>
                <a:lnTo>
                  <a:pt x="1224" y="3407"/>
                </a:lnTo>
                <a:lnTo>
                  <a:pt x="1166" y="3381"/>
                </a:lnTo>
                <a:lnTo>
                  <a:pt x="1110" y="3352"/>
                </a:lnTo>
                <a:lnTo>
                  <a:pt x="1055" y="3320"/>
                </a:lnTo>
                <a:lnTo>
                  <a:pt x="1003" y="3286"/>
                </a:lnTo>
                <a:lnTo>
                  <a:pt x="954" y="3250"/>
                </a:lnTo>
                <a:lnTo>
                  <a:pt x="909" y="3213"/>
                </a:lnTo>
                <a:lnTo>
                  <a:pt x="867" y="3175"/>
                </a:lnTo>
                <a:lnTo>
                  <a:pt x="90" y="2299"/>
                </a:lnTo>
                <a:lnTo>
                  <a:pt x="62" y="2263"/>
                </a:lnTo>
                <a:lnTo>
                  <a:pt x="40" y="2226"/>
                </a:lnTo>
                <a:lnTo>
                  <a:pt x="22" y="2186"/>
                </a:lnTo>
                <a:lnTo>
                  <a:pt x="10" y="2145"/>
                </a:lnTo>
                <a:lnTo>
                  <a:pt x="2" y="2103"/>
                </a:lnTo>
                <a:lnTo>
                  <a:pt x="0" y="2062"/>
                </a:lnTo>
                <a:lnTo>
                  <a:pt x="2" y="2019"/>
                </a:lnTo>
                <a:lnTo>
                  <a:pt x="10" y="1978"/>
                </a:lnTo>
                <a:lnTo>
                  <a:pt x="22" y="1937"/>
                </a:lnTo>
                <a:lnTo>
                  <a:pt x="39" y="1899"/>
                </a:lnTo>
                <a:lnTo>
                  <a:pt x="61" y="1861"/>
                </a:lnTo>
                <a:lnTo>
                  <a:pt x="88" y="1827"/>
                </a:lnTo>
                <a:lnTo>
                  <a:pt x="119" y="1795"/>
                </a:lnTo>
                <a:lnTo>
                  <a:pt x="155" y="1767"/>
                </a:lnTo>
                <a:lnTo>
                  <a:pt x="192" y="1744"/>
                </a:lnTo>
                <a:lnTo>
                  <a:pt x="232" y="1727"/>
                </a:lnTo>
                <a:lnTo>
                  <a:pt x="273" y="1715"/>
                </a:lnTo>
                <a:lnTo>
                  <a:pt x="314" y="1707"/>
                </a:lnTo>
                <a:lnTo>
                  <a:pt x="356" y="1705"/>
                </a:lnTo>
                <a:lnTo>
                  <a:pt x="399" y="1707"/>
                </a:lnTo>
                <a:lnTo>
                  <a:pt x="440" y="1715"/>
                </a:lnTo>
                <a:lnTo>
                  <a:pt x="480" y="1727"/>
                </a:lnTo>
                <a:lnTo>
                  <a:pt x="519" y="1744"/>
                </a:lnTo>
                <a:lnTo>
                  <a:pt x="556" y="1767"/>
                </a:lnTo>
                <a:lnTo>
                  <a:pt x="591" y="1793"/>
                </a:lnTo>
                <a:lnTo>
                  <a:pt x="623" y="1825"/>
                </a:lnTo>
                <a:lnTo>
                  <a:pt x="748" y="1967"/>
                </a:lnTo>
                <a:lnTo>
                  <a:pt x="748" y="357"/>
                </a:lnTo>
                <a:lnTo>
                  <a:pt x="753" y="308"/>
                </a:lnTo>
                <a:lnTo>
                  <a:pt x="761" y="262"/>
                </a:lnTo>
                <a:lnTo>
                  <a:pt x="777" y="218"/>
                </a:lnTo>
                <a:lnTo>
                  <a:pt x="797" y="177"/>
                </a:lnTo>
                <a:lnTo>
                  <a:pt x="824" y="139"/>
                </a:lnTo>
                <a:lnTo>
                  <a:pt x="853" y="105"/>
                </a:lnTo>
                <a:lnTo>
                  <a:pt x="888" y="74"/>
                </a:lnTo>
                <a:lnTo>
                  <a:pt x="925" y="49"/>
                </a:lnTo>
                <a:lnTo>
                  <a:pt x="966" y="28"/>
                </a:lnTo>
                <a:lnTo>
                  <a:pt x="1011" y="13"/>
                </a:lnTo>
                <a:lnTo>
                  <a:pt x="1057" y="4"/>
                </a:lnTo>
                <a:lnTo>
                  <a:pt x="1106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25"/>
          <p:cNvSpPr txBox="1"/>
          <p:nvPr/>
        </p:nvSpPr>
        <p:spPr>
          <a:xfrm>
            <a:off x="7373113" y="2711843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Weakness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21" name="Freeform 28"/>
          <p:cNvSpPr>
            <a:spLocks noEditPoints="1"/>
          </p:cNvSpPr>
          <p:nvPr/>
        </p:nvSpPr>
        <p:spPr bwMode="auto">
          <a:xfrm>
            <a:off x="4150967" y="4070271"/>
            <a:ext cx="534988" cy="565150"/>
          </a:xfrm>
          <a:custGeom>
            <a:avLst/>
            <a:gdLst>
              <a:gd name="T0" fmla="*/ 507 w 3030"/>
              <a:gd name="T1" fmla="*/ 2172 h 3210"/>
              <a:gd name="T2" fmla="*/ 375 w 3030"/>
              <a:gd name="T3" fmla="*/ 2275 h 3210"/>
              <a:gd name="T4" fmla="*/ 310 w 3030"/>
              <a:gd name="T5" fmla="*/ 2432 h 3210"/>
              <a:gd name="T6" fmla="*/ 333 w 3030"/>
              <a:gd name="T7" fmla="*/ 2606 h 3210"/>
              <a:gd name="T8" fmla="*/ 434 w 3030"/>
              <a:gd name="T9" fmla="*/ 2738 h 3210"/>
              <a:gd name="T10" fmla="*/ 589 w 3030"/>
              <a:gd name="T11" fmla="*/ 2805 h 3210"/>
              <a:gd name="T12" fmla="*/ 761 w 3030"/>
              <a:gd name="T13" fmla="*/ 2782 h 3210"/>
              <a:gd name="T14" fmla="*/ 892 w 3030"/>
              <a:gd name="T15" fmla="*/ 2679 h 3210"/>
              <a:gd name="T16" fmla="*/ 958 w 3030"/>
              <a:gd name="T17" fmla="*/ 2522 h 3210"/>
              <a:gd name="T18" fmla="*/ 934 w 3030"/>
              <a:gd name="T19" fmla="*/ 2349 h 3210"/>
              <a:gd name="T20" fmla="*/ 833 w 3030"/>
              <a:gd name="T21" fmla="*/ 2216 h 3210"/>
              <a:gd name="T22" fmla="*/ 678 w 3030"/>
              <a:gd name="T23" fmla="*/ 2150 h 3210"/>
              <a:gd name="T24" fmla="*/ 1428 w 3030"/>
              <a:gd name="T25" fmla="*/ 1286 h 3210"/>
              <a:gd name="T26" fmla="*/ 1284 w 3030"/>
              <a:gd name="T27" fmla="*/ 1371 h 3210"/>
              <a:gd name="T28" fmla="*/ 1200 w 3030"/>
              <a:gd name="T29" fmla="*/ 1517 h 3210"/>
              <a:gd name="T30" fmla="*/ 1200 w 3030"/>
              <a:gd name="T31" fmla="*/ 1694 h 3210"/>
              <a:gd name="T32" fmla="*/ 1284 w 3030"/>
              <a:gd name="T33" fmla="*/ 1839 h 3210"/>
              <a:gd name="T34" fmla="*/ 1428 w 3030"/>
              <a:gd name="T35" fmla="*/ 1924 h 3210"/>
              <a:gd name="T36" fmla="*/ 1601 w 3030"/>
              <a:gd name="T37" fmla="*/ 1924 h 3210"/>
              <a:gd name="T38" fmla="*/ 1746 w 3030"/>
              <a:gd name="T39" fmla="*/ 1839 h 3210"/>
              <a:gd name="T40" fmla="*/ 1830 w 3030"/>
              <a:gd name="T41" fmla="*/ 1694 h 3210"/>
              <a:gd name="T42" fmla="*/ 1830 w 3030"/>
              <a:gd name="T43" fmla="*/ 1517 h 3210"/>
              <a:gd name="T44" fmla="*/ 1746 w 3030"/>
              <a:gd name="T45" fmla="*/ 1371 h 3210"/>
              <a:gd name="T46" fmla="*/ 1601 w 3030"/>
              <a:gd name="T47" fmla="*/ 1286 h 3210"/>
              <a:gd name="T48" fmla="*/ 2344 w 3030"/>
              <a:gd name="T49" fmla="*/ 339 h 3210"/>
              <a:gd name="T50" fmla="*/ 2188 w 3030"/>
              <a:gd name="T51" fmla="*/ 404 h 3210"/>
              <a:gd name="T52" fmla="*/ 2087 w 3030"/>
              <a:gd name="T53" fmla="*/ 537 h 3210"/>
              <a:gd name="T54" fmla="*/ 2064 w 3030"/>
              <a:gd name="T55" fmla="*/ 710 h 3210"/>
              <a:gd name="T56" fmla="*/ 2130 w 3030"/>
              <a:gd name="T57" fmla="*/ 868 h 3210"/>
              <a:gd name="T58" fmla="*/ 2261 w 3030"/>
              <a:gd name="T59" fmla="*/ 970 h 3210"/>
              <a:gd name="T60" fmla="*/ 2432 w 3030"/>
              <a:gd name="T61" fmla="*/ 993 h 3210"/>
              <a:gd name="T62" fmla="*/ 2588 w 3030"/>
              <a:gd name="T63" fmla="*/ 928 h 3210"/>
              <a:gd name="T64" fmla="*/ 2689 w 3030"/>
              <a:gd name="T65" fmla="*/ 794 h 3210"/>
              <a:gd name="T66" fmla="*/ 2712 w 3030"/>
              <a:gd name="T67" fmla="*/ 621 h 3210"/>
              <a:gd name="T68" fmla="*/ 2646 w 3030"/>
              <a:gd name="T69" fmla="*/ 463 h 3210"/>
              <a:gd name="T70" fmla="*/ 2515 w 3030"/>
              <a:gd name="T71" fmla="*/ 362 h 3210"/>
              <a:gd name="T72" fmla="*/ 253 w 3030"/>
              <a:gd name="T73" fmla="*/ 0 h 3210"/>
              <a:gd name="T74" fmla="*/ 2884 w 3030"/>
              <a:gd name="T75" fmla="*/ 24 h 3210"/>
              <a:gd name="T76" fmla="*/ 2989 w 3030"/>
              <a:gd name="T77" fmla="*/ 116 h 3210"/>
              <a:gd name="T78" fmla="*/ 3030 w 3030"/>
              <a:gd name="T79" fmla="*/ 255 h 3210"/>
              <a:gd name="T80" fmla="*/ 3006 w 3030"/>
              <a:gd name="T81" fmla="*/ 3063 h 3210"/>
              <a:gd name="T82" fmla="*/ 2915 w 3030"/>
              <a:gd name="T83" fmla="*/ 3169 h 3210"/>
              <a:gd name="T84" fmla="*/ 2778 w 3030"/>
              <a:gd name="T85" fmla="*/ 3210 h 3210"/>
              <a:gd name="T86" fmla="*/ 146 w 3030"/>
              <a:gd name="T87" fmla="*/ 3187 h 3210"/>
              <a:gd name="T88" fmla="*/ 41 w 3030"/>
              <a:gd name="T89" fmla="*/ 3094 h 3210"/>
              <a:gd name="T90" fmla="*/ 0 w 3030"/>
              <a:gd name="T91" fmla="*/ 2955 h 3210"/>
              <a:gd name="T92" fmla="*/ 24 w 3030"/>
              <a:gd name="T93" fmla="*/ 148 h 3210"/>
              <a:gd name="T94" fmla="*/ 115 w 3030"/>
              <a:gd name="T95" fmla="*/ 42 h 3210"/>
              <a:gd name="T96" fmla="*/ 253 w 3030"/>
              <a:gd name="T97" fmla="*/ 0 h 3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030" h="3210">
                <a:moveTo>
                  <a:pt x="634" y="2146"/>
                </a:moveTo>
                <a:lnTo>
                  <a:pt x="589" y="2150"/>
                </a:lnTo>
                <a:lnTo>
                  <a:pt x="547" y="2158"/>
                </a:lnTo>
                <a:lnTo>
                  <a:pt x="507" y="2172"/>
                </a:lnTo>
                <a:lnTo>
                  <a:pt x="469" y="2192"/>
                </a:lnTo>
                <a:lnTo>
                  <a:pt x="434" y="2216"/>
                </a:lnTo>
                <a:lnTo>
                  <a:pt x="403" y="2244"/>
                </a:lnTo>
                <a:lnTo>
                  <a:pt x="375" y="2275"/>
                </a:lnTo>
                <a:lnTo>
                  <a:pt x="351" y="2310"/>
                </a:lnTo>
                <a:lnTo>
                  <a:pt x="333" y="2349"/>
                </a:lnTo>
                <a:lnTo>
                  <a:pt x="319" y="2389"/>
                </a:lnTo>
                <a:lnTo>
                  <a:pt x="310" y="2432"/>
                </a:lnTo>
                <a:lnTo>
                  <a:pt x="307" y="2477"/>
                </a:lnTo>
                <a:lnTo>
                  <a:pt x="310" y="2522"/>
                </a:lnTo>
                <a:lnTo>
                  <a:pt x="319" y="2565"/>
                </a:lnTo>
                <a:lnTo>
                  <a:pt x="333" y="2606"/>
                </a:lnTo>
                <a:lnTo>
                  <a:pt x="351" y="2644"/>
                </a:lnTo>
                <a:lnTo>
                  <a:pt x="375" y="2679"/>
                </a:lnTo>
                <a:lnTo>
                  <a:pt x="403" y="2710"/>
                </a:lnTo>
                <a:lnTo>
                  <a:pt x="434" y="2738"/>
                </a:lnTo>
                <a:lnTo>
                  <a:pt x="469" y="2762"/>
                </a:lnTo>
                <a:lnTo>
                  <a:pt x="507" y="2782"/>
                </a:lnTo>
                <a:lnTo>
                  <a:pt x="547" y="2796"/>
                </a:lnTo>
                <a:lnTo>
                  <a:pt x="589" y="2805"/>
                </a:lnTo>
                <a:lnTo>
                  <a:pt x="634" y="2808"/>
                </a:lnTo>
                <a:lnTo>
                  <a:pt x="678" y="2805"/>
                </a:lnTo>
                <a:lnTo>
                  <a:pt x="720" y="2796"/>
                </a:lnTo>
                <a:lnTo>
                  <a:pt x="761" y="2782"/>
                </a:lnTo>
                <a:lnTo>
                  <a:pt x="799" y="2762"/>
                </a:lnTo>
                <a:lnTo>
                  <a:pt x="833" y="2738"/>
                </a:lnTo>
                <a:lnTo>
                  <a:pt x="865" y="2710"/>
                </a:lnTo>
                <a:lnTo>
                  <a:pt x="892" y="2679"/>
                </a:lnTo>
                <a:lnTo>
                  <a:pt x="916" y="2644"/>
                </a:lnTo>
                <a:lnTo>
                  <a:pt x="934" y="2606"/>
                </a:lnTo>
                <a:lnTo>
                  <a:pt x="949" y="2565"/>
                </a:lnTo>
                <a:lnTo>
                  <a:pt x="958" y="2522"/>
                </a:lnTo>
                <a:lnTo>
                  <a:pt x="961" y="2477"/>
                </a:lnTo>
                <a:lnTo>
                  <a:pt x="958" y="2432"/>
                </a:lnTo>
                <a:lnTo>
                  <a:pt x="949" y="2389"/>
                </a:lnTo>
                <a:lnTo>
                  <a:pt x="934" y="2349"/>
                </a:lnTo>
                <a:lnTo>
                  <a:pt x="916" y="2310"/>
                </a:lnTo>
                <a:lnTo>
                  <a:pt x="892" y="2275"/>
                </a:lnTo>
                <a:lnTo>
                  <a:pt x="865" y="2244"/>
                </a:lnTo>
                <a:lnTo>
                  <a:pt x="833" y="2216"/>
                </a:lnTo>
                <a:lnTo>
                  <a:pt x="799" y="2192"/>
                </a:lnTo>
                <a:lnTo>
                  <a:pt x="761" y="2172"/>
                </a:lnTo>
                <a:lnTo>
                  <a:pt x="720" y="2158"/>
                </a:lnTo>
                <a:lnTo>
                  <a:pt x="678" y="2150"/>
                </a:lnTo>
                <a:lnTo>
                  <a:pt x="634" y="2146"/>
                </a:lnTo>
                <a:close/>
                <a:moveTo>
                  <a:pt x="1514" y="1275"/>
                </a:moveTo>
                <a:lnTo>
                  <a:pt x="1470" y="1278"/>
                </a:lnTo>
                <a:lnTo>
                  <a:pt x="1428" y="1286"/>
                </a:lnTo>
                <a:lnTo>
                  <a:pt x="1388" y="1301"/>
                </a:lnTo>
                <a:lnTo>
                  <a:pt x="1350" y="1319"/>
                </a:lnTo>
                <a:lnTo>
                  <a:pt x="1316" y="1343"/>
                </a:lnTo>
                <a:lnTo>
                  <a:pt x="1284" y="1371"/>
                </a:lnTo>
                <a:lnTo>
                  <a:pt x="1256" y="1403"/>
                </a:lnTo>
                <a:lnTo>
                  <a:pt x="1233" y="1439"/>
                </a:lnTo>
                <a:lnTo>
                  <a:pt x="1214" y="1477"/>
                </a:lnTo>
                <a:lnTo>
                  <a:pt x="1200" y="1517"/>
                </a:lnTo>
                <a:lnTo>
                  <a:pt x="1191" y="1561"/>
                </a:lnTo>
                <a:lnTo>
                  <a:pt x="1187" y="1605"/>
                </a:lnTo>
                <a:lnTo>
                  <a:pt x="1191" y="1650"/>
                </a:lnTo>
                <a:lnTo>
                  <a:pt x="1200" y="1694"/>
                </a:lnTo>
                <a:lnTo>
                  <a:pt x="1214" y="1734"/>
                </a:lnTo>
                <a:lnTo>
                  <a:pt x="1233" y="1772"/>
                </a:lnTo>
                <a:lnTo>
                  <a:pt x="1256" y="1808"/>
                </a:lnTo>
                <a:lnTo>
                  <a:pt x="1284" y="1839"/>
                </a:lnTo>
                <a:lnTo>
                  <a:pt x="1316" y="1867"/>
                </a:lnTo>
                <a:lnTo>
                  <a:pt x="1350" y="1890"/>
                </a:lnTo>
                <a:lnTo>
                  <a:pt x="1388" y="1910"/>
                </a:lnTo>
                <a:lnTo>
                  <a:pt x="1428" y="1924"/>
                </a:lnTo>
                <a:lnTo>
                  <a:pt x="1470" y="1933"/>
                </a:lnTo>
                <a:lnTo>
                  <a:pt x="1514" y="1936"/>
                </a:lnTo>
                <a:lnTo>
                  <a:pt x="1559" y="1933"/>
                </a:lnTo>
                <a:lnTo>
                  <a:pt x="1601" y="1924"/>
                </a:lnTo>
                <a:lnTo>
                  <a:pt x="1642" y="1910"/>
                </a:lnTo>
                <a:lnTo>
                  <a:pt x="1680" y="1890"/>
                </a:lnTo>
                <a:lnTo>
                  <a:pt x="1714" y="1867"/>
                </a:lnTo>
                <a:lnTo>
                  <a:pt x="1746" y="1839"/>
                </a:lnTo>
                <a:lnTo>
                  <a:pt x="1773" y="1808"/>
                </a:lnTo>
                <a:lnTo>
                  <a:pt x="1797" y="1772"/>
                </a:lnTo>
                <a:lnTo>
                  <a:pt x="1815" y="1734"/>
                </a:lnTo>
                <a:lnTo>
                  <a:pt x="1830" y="1694"/>
                </a:lnTo>
                <a:lnTo>
                  <a:pt x="1838" y="1650"/>
                </a:lnTo>
                <a:lnTo>
                  <a:pt x="1841" y="1605"/>
                </a:lnTo>
                <a:lnTo>
                  <a:pt x="1838" y="1561"/>
                </a:lnTo>
                <a:lnTo>
                  <a:pt x="1830" y="1517"/>
                </a:lnTo>
                <a:lnTo>
                  <a:pt x="1815" y="1477"/>
                </a:lnTo>
                <a:lnTo>
                  <a:pt x="1797" y="1439"/>
                </a:lnTo>
                <a:lnTo>
                  <a:pt x="1773" y="1403"/>
                </a:lnTo>
                <a:lnTo>
                  <a:pt x="1746" y="1371"/>
                </a:lnTo>
                <a:lnTo>
                  <a:pt x="1714" y="1343"/>
                </a:lnTo>
                <a:lnTo>
                  <a:pt x="1680" y="1319"/>
                </a:lnTo>
                <a:lnTo>
                  <a:pt x="1642" y="1301"/>
                </a:lnTo>
                <a:lnTo>
                  <a:pt x="1601" y="1286"/>
                </a:lnTo>
                <a:lnTo>
                  <a:pt x="1559" y="1278"/>
                </a:lnTo>
                <a:lnTo>
                  <a:pt x="1514" y="1275"/>
                </a:lnTo>
                <a:close/>
                <a:moveTo>
                  <a:pt x="2388" y="336"/>
                </a:moveTo>
                <a:lnTo>
                  <a:pt x="2344" y="339"/>
                </a:lnTo>
                <a:lnTo>
                  <a:pt x="2301" y="347"/>
                </a:lnTo>
                <a:lnTo>
                  <a:pt x="2261" y="362"/>
                </a:lnTo>
                <a:lnTo>
                  <a:pt x="2223" y="380"/>
                </a:lnTo>
                <a:lnTo>
                  <a:pt x="2188" y="404"/>
                </a:lnTo>
                <a:lnTo>
                  <a:pt x="2157" y="432"/>
                </a:lnTo>
                <a:lnTo>
                  <a:pt x="2130" y="464"/>
                </a:lnTo>
                <a:lnTo>
                  <a:pt x="2106" y="499"/>
                </a:lnTo>
                <a:lnTo>
                  <a:pt x="2087" y="537"/>
                </a:lnTo>
                <a:lnTo>
                  <a:pt x="2073" y="577"/>
                </a:lnTo>
                <a:lnTo>
                  <a:pt x="2064" y="621"/>
                </a:lnTo>
                <a:lnTo>
                  <a:pt x="2061" y="665"/>
                </a:lnTo>
                <a:lnTo>
                  <a:pt x="2064" y="710"/>
                </a:lnTo>
                <a:lnTo>
                  <a:pt x="2073" y="754"/>
                </a:lnTo>
                <a:lnTo>
                  <a:pt x="2087" y="794"/>
                </a:lnTo>
                <a:lnTo>
                  <a:pt x="2106" y="832"/>
                </a:lnTo>
                <a:lnTo>
                  <a:pt x="2130" y="868"/>
                </a:lnTo>
                <a:lnTo>
                  <a:pt x="2157" y="900"/>
                </a:lnTo>
                <a:lnTo>
                  <a:pt x="2188" y="928"/>
                </a:lnTo>
                <a:lnTo>
                  <a:pt x="2223" y="950"/>
                </a:lnTo>
                <a:lnTo>
                  <a:pt x="2261" y="970"/>
                </a:lnTo>
                <a:lnTo>
                  <a:pt x="2301" y="984"/>
                </a:lnTo>
                <a:lnTo>
                  <a:pt x="2344" y="993"/>
                </a:lnTo>
                <a:lnTo>
                  <a:pt x="2388" y="996"/>
                </a:lnTo>
                <a:lnTo>
                  <a:pt x="2432" y="993"/>
                </a:lnTo>
                <a:lnTo>
                  <a:pt x="2475" y="984"/>
                </a:lnTo>
                <a:lnTo>
                  <a:pt x="2515" y="970"/>
                </a:lnTo>
                <a:lnTo>
                  <a:pt x="2553" y="950"/>
                </a:lnTo>
                <a:lnTo>
                  <a:pt x="2588" y="928"/>
                </a:lnTo>
                <a:lnTo>
                  <a:pt x="2619" y="900"/>
                </a:lnTo>
                <a:lnTo>
                  <a:pt x="2646" y="868"/>
                </a:lnTo>
                <a:lnTo>
                  <a:pt x="2670" y="832"/>
                </a:lnTo>
                <a:lnTo>
                  <a:pt x="2689" y="794"/>
                </a:lnTo>
                <a:lnTo>
                  <a:pt x="2703" y="754"/>
                </a:lnTo>
                <a:lnTo>
                  <a:pt x="2712" y="710"/>
                </a:lnTo>
                <a:lnTo>
                  <a:pt x="2715" y="665"/>
                </a:lnTo>
                <a:lnTo>
                  <a:pt x="2712" y="621"/>
                </a:lnTo>
                <a:lnTo>
                  <a:pt x="2703" y="577"/>
                </a:lnTo>
                <a:lnTo>
                  <a:pt x="2689" y="537"/>
                </a:lnTo>
                <a:lnTo>
                  <a:pt x="2670" y="499"/>
                </a:lnTo>
                <a:lnTo>
                  <a:pt x="2646" y="463"/>
                </a:lnTo>
                <a:lnTo>
                  <a:pt x="2619" y="432"/>
                </a:lnTo>
                <a:lnTo>
                  <a:pt x="2588" y="404"/>
                </a:lnTo>
                <a:lnTo>
                  <a:pt x="2553" y="380"/>
                </a:lnTo>
                <a:lnTo>
                  <a:pt x="2515" y="362"/>
                </a:lnTo>
                <a:lnTo>
                  <a:pt x="2475" y="347"/>
                </a:lnTo>
                <a:lnTo>
                  <a:pt x="2432" y="339"/>
                </a:lnTo>
                <a:lnTo>
                  <a:pt x="2388" y="336"/>
                </a:lnTo>
                <a:close/>
                <a:moveTo>
                  <a:pt x="253" y="0"/>
                </a:moveTo>
                <a:lnTo>
                  <a:pt x="2778" y="0"/>
                </a:lnTo>
                <a:lnTo>
                  <a:pt x="2814" y="2"/>
                </a:lnTo>
                <a:lnTo>
                  <a:pt x="2850" y="11"/>
                </a:lnTo>
                <a:lnTo>
                  <a:pt x="2884" y="24"/>
                </a:lnTo>
                <a:lnTo>
                  <a:pt x="2915" y="42"/>
                </a:lnTo>
                <a:lnTo>
                  <a:pt x="2943" y="62"/>
                </a:lnTo>
                <a:lnTo>
                  <a:pt x="2967" y="88"/>
                </a:lnTo>
                <a:lnTo>
                  <a:pt x="2989" y="116"/>
                </a:lnTo>
                <a:lnTo>
                  <a:pt x="3006" y="148"/>
                </a:lnTo>
                <a:lnTo>
                  <a:pt x="3018" y="182"/>
                </a:lnTo>
                <a:lnTo>
                  <a:pt x="3027" y="218"/>
                </a:lnTo>
                <a:lnTo>
                  <a:pt x="3030" y="255"/>
                </a:lnTo>
                <a:lnTo>
                  <a:pt x="3030" y="2955"/>
                </a:lnTo>
                <a:lnTo>
                  <a:pt x="3027" y="2993"/>
                </a:lnTo>
                <a:lnTo>
                  <a:pt x="3018" y="3028"/>
                </a:lnTo>
                <a:lnTo>
                  <a:pt x="3006" y="3063"/>
                </a:lnTo>
                <a:lnTo>
                  <a:pt x="2989" y="3094"/>
                </a:lnTo>
                <a:lnTo>
                  <a:pt x="2967" y="3123"/>
                </a:lnTo>
                <a:lnTo>
                  <a:pt x="2943" y="3148"/>
                </a:lnTo>
                <a:lnTo>
                  <a:pt x="2915" y="3169"/>
                </a:lnTo>
                <a:lnTo>
                  <a:pt x="2884" y="3187"/>
                </a:lnTo>
                <a:lnTo>
                  <a:pt x="2850" y="3199"/>
                </a:lnTo>
                <a:lnTo>
                  <a:pt x="2814" y="3208"/>
                </a:lnTo>
                <a:lnTo>
                  <a:pt x="2778" y="3210"/>
                </a:lnTo>
                <a:lnTo>
                  <a:pt x="253" y="3210"/>
                </a:lnTo>
                <a:lnTo>
                  <a:pt x="215" y="3208"/>
                </a:lnTo>
                <a:lnTo>
                  <a:pt x="179" y="3199"/>
                </a:lnTo>
                <a:lnTo>
                  <a:pt x="146" y="3187"/>
                </a:lnTo>
                <a:lnTo>
                  <a:pt x="115" y="3169"/>
                </a:lnTo>
                <a:lnTo>
                  <a:pt x="87" y="3148"/>
                </a:lnTo>
                <a:lnTo>
                  <a:pt x="62" y="3123"/>
                </a:lnTo>
                <a:lnTo>
                  <a:pt x="41" y="3094"/>
                </a:lnTo>
                <a:lnTo>
                  <a:pt x="24" y="3063"/>
                </a:lnTo>
                <a:lnTo>
                  <a:pt x="11" y="3028"/>
                </a:lnTo>
                <a:lnTo>
                  <a:pt x="3" y="2993"/>
                </a:lnTo>
                <a:lnTo>
                  <a:pt x="0" y="2955"/>
                </a:lnTo>
                <a:lnTo>
                  <a:pt x="0" y="255"/>
                </a:lnTo>
                <a:lnTo>
                  <a:pt x="3" y="218"/>
                </a:lnTo>
                <a:lnTo>
                  <a:pt x="11" y="182"/>
                </a:lnTo>
                <a:lnTo>
                  <a:pt x="24" y="148"/>
                </a:lnTo>
                <a:lnTo>
                  <a:pt x="41" y="116"/>
                </a:lnTo>
                <a:lnTo>
                  <a:pt x="62" y="88"/>
                </a:lnTo>
                <a:lnTo>
                  <a:pt x="87" y="62"/>
                </a:lnTo>
                <a:lnTo>
                  <a:pt x="115" y="42"/>
                </a:lnTo>
                <a:lnTo>
                  <a:pt x="146" y="24"/>
                </a:lnTo>
                <a:lnTo>
                  <a:pt x="179" y="11"/>
                </a:lnTo>
                <a:lnTo>
                  <a:pt x="215" y="2"/>
                </a:lnTo>
                <a:lnTo>
                  <a:pt x="253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6"/>
          <p:cNvSpPr txBox="1"/>
          <p:nvPr/>
        </p:nvSpPr>
        <p:spPr>
          <a:xfrm>
            <a:off x="4117737" y="466429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Opportunity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grpSp>
        <p:nvGrpSpPr>
          <p:cNvPr id="23" name="Group 31"/>
          <p:cNvGrpSpPr>
            <a:grpSpLocks noChangeAspect="1"/>
          </p:cNvGrpSpPr>
          <p:nvPr/>
        </p:nvGrpSpPr>
        <p:grpSpPr bwMode="auto">
          <a:xfrm>
            <a:off x="7423082" y="4086143"/>
            <a:ext cx="566740" cy="549278"/>
            <a:chOff x="4636" y="2704"/>
            <a:chExt cx="357" cy="346"/>
          </a:xfrm>
          <a:solidFill>
            <a:schemeClr val="bg1"/>
          </a:solidFill>
        </p:grpSpPr>
        <p:sp>
          <p:nvSpPr>
            <p:cNvPr id="25" name="Freeform 33"/>
            <p:cNvSpPr>
              <a:spLocks/>
            </p:cNvSpPr>
            <p:nvPr/>
          </p:nvSpPr>
          <p:spPr bwMode="auto">
            <a:xfrm>
              <a:off x="4639" y="2939"/>
              <a:ext cx="63" cy="85"/>
            </a:xfrm>
            <a:custGeom>
              <a:avLst/>
              <a:gdLst>
                <a:gd name="T0" fmla="*/ 537 w 634"/>
                <a:gd name="T1" fmla="*/ 65 h 848"/>
                <a:gd name="T2" fmla="*/ 557 w 634"/>
                <a:gd name="T3" fmla="*/ 182 h 848"/>
                <a:gd name="T4" fmla="*/ 578 w 634"/>
                <a:gd name="T5" fmla="*/ 278 h 848"/>
                <a:gd name="T6" fmla="*/ 599 w 634"/>
                <a:gd name="T7" fmla="*/ 354 h 848"/>
                <a:gd name="T8" fmla="*/ 617 w 634"/>
                <a:gd name="T9" fmla="*/ 409 h 848"/>
                <a:gd name="T10" fmla="*/ 629 w 634"/>
                <a:gd name="T11" fmla="*/ 442 h 848"/>
                <a:gd name="T12" fmla="*/ 634 w 634"/>
                <a:gd name="T13" fmla="*/ 453 h 848"/>
                <a:gd name="T14" fmla="*/ 625 w 634"/>
                <a:gd name="T15" fmla="*/ 459 h 848"/>
                <a:gd name="T16" fmla="*/ 601 w 634"/>
                <a:gd name="T17" fmla="*/ 477 h 848"/>
                <a:gd name="T18" fmla="*/ 566 w 634"/>
                <a:gd name="T19" fmla="*/ 505 h 848"/>
                <a:gd name="T20" fmla="*/ 524 w 634"/>
                <a:gd name="T21" fmla="*/ 544 h 848"/>
                <a:gd name="T22" fmla="*/ 476 w 634"/>
                <a:gd name="T23" fmla="*/ 591 h 848"/>
                <a:gd name="T24" fmla="*/ 426 w 634"/>
                <a:gd name="T25" fmla="*/ 646 h 848"/>
                <a:gd name="T26" fmla="*/ 378 w 634"/>
                <a:gd name="T27" fmla="*/ 706 h 848"/>
                <a:gd name="T28" fmla="*/ 334 w 634"/>
                <a:gd name="T29" fmla="*/ 773 h 848"/>
                <a:gd name="T30" fmla="*/ 298 w 634"/>
                <a:gd name="T31" fmla="*/ 813 h 848"/>
                <a:gd name="T32" fmla="*/ 252 w 634"/>
                <a:gd name="T33" fmla="*/ 838 h 848"/>
                <a:gd name="T34" fmla="*/ 199 w 634"/>
                <a:gd name="T35" fmla="*/ 848 h 848"/>
                <a:gd name="T36" fmla="*/ 145 w 634"/>
                <a:gd name="T37" fmla="*/ 843 h 848"/>
                <a:gd name="T38" fmla="*/ 95 w 634"/>
                <a:gd name="T39" fmla="*/ 826 h 848"/>
                <a:gd name="T40" fmla="*/ 49 w 634"/>
                <a:gd name="T41" fmla="*/ 792 h 848"/>
                <a:gd name="T42" fmla="*/ 16 w 634"/>
                <a:gd name="T43" fmla="*/ 744 h 848"/>
                <a:gd name="T44" fmla="*/ 1 w 634"/>
                <a:gd name="T45" fmla="*/ 690 h 848"/>
                <a:gd name="T46" fmla="*/ 2 w 634"/>
                <a:gd name="T47" fmla="*/ 633 h 848"/>
                <a:gd name="T48" fmla="*/ 20 w 634"/>
                <a:gd name="T49" fmla="*/ 577 h 848"/>
                <a:gd name="T50" fmla="*/ 50 w 634"/>
                <a:gd name="T51" fmla="*/ 522 h 848"/>
                <a:gd name="T52" fmla="*/ 92 w 634"/>
                <a:gd name="T53" fmla="*/ 463 h 848"/>
                <a:gd name="T54" fmla="*/ 142 w 634"/>
                <a:gd name="T55" fmla="*/ 400 h 848"/>
                <a:gd name="T56" fmla="*/ 197 w 634"/>
                <a:gd name="T57" fmla="*/ 336 h 848"/>
                <a:gd name="T58" fmla="*/ 254 w 634"/>
                <a:gd name="T59" fmla="*/ 273 h 848"/>
                <a:gd name="T60" fmla="*/ 312 w 634"/>
                <a:gd name="T61" fmla="*/ 211 h 848"/>
                <a:gd name="T62" fmla="*/ 368 w 634"/>
                <a:gd name="T63" fmla="*/ 154 h 848"/>
                <a:gd name="T64" fmla="*/ 419 w 634"/>
                <a:gd name="T65" fmla="*/ 104 h 848"/>
                <a:gd name="T66" fmla="*/ 464 w 634"/>
                <a:gd name="T67" fmla="*/ 61 h 848"/>
                <a:gd name="T68" fmla="*/ 498 w 634"/>
                <a:gd name="T69" fmla="*/ 28 h 848"/>
                <a:gd name="T70" fmla="*/ 521 w 634"/>
                <a:gd name="T71" fmla="*/ 7 h 848"/>
                <a:gd name="T72" fmla="*/ 529 w 634"/>
                <a:gd name="T73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4" h="848">
                  <a:moveTo>
                    <a:pt x="529" y="0"/>
                  </a:moveTo>
                  <a:lnTo>
                    <a:pt x="537" y="65"/>
                  </a:lnTo>
                  <a:lnTo>
                    <a:pt x="547" y="126"/>
                  </a:lnTo>
                  <a:lnTo>
                    <a:pt x="557" y="182"/>
                  </a:lnTo>
                  <a:lnTo>
                    <a:pt x="568" y="232"/>
                  </a:lnTo>
                  <a:lnTo>
                    <a:pt x="578" y="278"/>
                  </a:lnTo>
                  <a:lnTo>
                    <a:pt x="588" y="319"/>
                  </a:lnTo>
                  <a:lnTo>
                    <a:pt x="599" y="354"/>
                  </a:lnTo>
                  <a:lnTo>
                    <a:pt x="608" y="384"/>
                  </a:lnTo>
                  <a:lnTo>
                    <a:pt x="617" y="409"/>
                  </a:lnTo>
                  <a:lnTo>
                    <a:pt x="623" y="428"/>
                  </a:lnTo>
                  <a:lnTo>
                    <a:pt x="629" y="442"/>
                  </a:lnTo>
                  <a:lnTo>
                    <a:pt x="632" y="449"/>
                  </a:lnTo>
                  <a:lnTo>
                    <a:pt x="634" y="453"/>
                  </a:lnTo>
                  <a:lnTo>
                    <a:pt x="632" y="454"/>
                  </a:lnTo>
                  <a:lnTo>
                    <a:pt x="625" y="459"/>
                  </a:lnTo>
                  <a:lnTo>
                    <a:pt x="616" y="466"/>
                  </a:lnTo>
                  <a:lnTo>
                    <a:pt x="601" y="477"/>
                  </a:lnTo>
                  <a:lnTo>
                    <a:pt x="586" y="490"/>
                  </a:lnTo>
                  <a:lnTo>
                    <a:pt x="566" y="505"/>
                  </a:lnTo>
                  <a:lnTo>
                    <a:pt x="546" y="524"/>
                  </a:lnTo>
                  <a:lnTo>
                    <a:pt x="524" y="544"/>
                  </a:lnTo>
                  <a:lnTo>
                    <a:pt x="500" y="567"/>
                  </a:lnTo>
                  <a:lnTo>
                    <a:pt x="476" y="591"/>
                  </a:lnTo>
                  <a:lnTo>
                    <a:pt x="451" y="617"/>
                  </a:lnTo>
                  <a:lnTo>
                    <a:pt x="426" y="646"/>
                  </a:lnTo>
                  <a:lnTo>
                    <a:pt x="402" y="676"/>
                  </a:lnTo>
                  <a:lnTo>
                    <a:pt x="378" y="706"/>
                  </a:lnTo>
                  <a:lnTo>
                    <a:pt x="355" y="739"/>
                  </a:lnTo>
                  <a:lnTo>
                    <a:pt x="334" y="773"/>
                  </a:lnTo>
                  <a:lnTo>
                    <a:pt x="318" y="795"/>
                  </a:lnTo>
                  <a:lnTo>
                    <a:pt x="298" y="813"/>
                  </a:lnTo>
                  <a:lnTo>
                    <a:pt x="276" y="827"/>
                  </a:lnTo>
                  <a:lnTo>
                    <a:pt x="252" y="838"/>
                  </a:lnTo>
                  <a:lnTo>
                    <a:pt x="226" y="845"/>
                  </a:lnTo>
                  <a:lnTo>
                    <a:pt x="199" y="848"/>
                  </a:lnTo>
                  <a:lnTo>
                    <a:pt x="172" y="848"/>
                  </a:lnTo>
                  <a:lnTo>
                    <a:pt x="145" y="843"/>
                  </a:lnTo>
                  <a:lnTo>
                    <a:pt x="119" y="837"/>
                  </a:lnTo>
                  <a:lnTo>
                    <a:pt x="95" y="826"/>
                  </a:lnTo>
                  <a:lnTo>
                    <a:pt x="73" y="813"/>
                  </a:lnTo>
                  <a:lnTo>
                    <a:pt x="49" y="792"/>
                  </a:lnTo>
                  <a:lnTo>
                    <a:pt x="30" y="769"/>
                  </a:lnTo>
                  <a:lnTo>
                    <a:pt x="16" y="744"/>
                  </a:lnTo>
                  <a:lnTo>
                    <a:pt x="6" y="717"/>
                  </a:lnTo>
                  <a:lnTo>
                    <a:pt x="1" y="690"/>
                  </a:lnTo>
                  <a:lnTo>
                    <a:pt x="0" y="661"/>
                  </a:lnTo>
                  <a:lnTo>
                    <a:pt x="2" y="633"/>
                  </a:lnTo>
                  <a:lnTo>
                    <a:pt x="9" y="605"/>
                  </a:lnTo>
                  <a:lnTo>
                    <a:pt x="20" y="577"/>
                  </a:lnTo>
                  <a:lnTo>
                    <a:pt x="33" y="550"/>
                  </a:lnTo>
                  <a:lnTo>
                    <a:pt x="50" y="522"/>
                  </a:lnTo>
                  <a:lnTo>
                    <a:pt x="70" y="493"/>
                  </a:lnTo>
                  <a:lnTo>
                    <a:pt x="92" y="463"/>
                  </a:lnTo>
                  <a:lnTo>
                    <a:pt x="116" y="432"/>
                  </a:lnTo>
                  <a:lnTo>
                    <a:pt x="142" y="400"/>
                  </a:lnTo>
                  <a:lnTo>
                    <a:pt x="168" y="368"/>
                  </a:lnTo>
                  <a:lnTo>
                    <a:pt x="197" y="336"/>
                  </a:lnTo>
                  <a:lnTo>
                    <a:pt x="225" y="305"/>
                  </a:lnTo>
                  <a:lnTo>
                    <a:pt x="254" y="273"/>
                  </a:lnTo>
                  <a:lnTo>
                    <a:pt x="284" y="242"/>
                  </a:lnTo>
                  <a:lnTo>
                    <a:pt x="312" y="211"/>
                  </a:lnTo>
                  <a:lnTo>
                    <a:pt x="341" y="182"/>
                  </a:lnTo>
                  <a:lnTo>
                    <a:pt x="368" y="154"/>
                  </a:lnTo>
                  <a:lnTo>
                    <a:pt x="394" y="128"/>
                  </a:lnTo>
                  <a:lnTo>
                    <a:pt x="419" y="104"/>
                  </a:lnTo>
                  <a:lnTo>
                    <a:pt x="442" y="81"/>
                  </a:lnTo>
                  <a:lnTo>
                    <a:pt x="464" y="61"/>
                  </a:lnTo>
                  <a:lnTo>
                    <a:pt x="482" y="43"/>
                  </a:lnTo>
                  <a:lnTo>
                    <a:pt x="498" y="28"/>
                  </a:lnTo>
                  <a:lnTo>
                    <a:pt x="511" y="16"/>
                  </a:lnTo>
                  <a:lnTo>
                    <a:pt x="521" y="7"/>
                  </a:lnTo>
                  <a:lnTo>
                    <a:pt x="527" y="1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>
              <a:off x="4636" y="2778"/>
              <a:ext cx="164" cy="260"/>
            </a:xfrm>
            <a:custGeom>
              <a:avLst/>
              <a:gdLst>
                <a:gd name="T0" fmla="*/ 712 w 1640"/>
                <a:gd name="T1" fmla="*/ 2 h 2607"/>
                <a:gd name="T2" fmla="*/ 778 w 1640"/>
                <a:gd name="T3" fmla="*/ 17 h 2607"/>
                <a:gd name="T4" fmla="*/ 841 w 1640"/>
                <a:gd name="T5" fmla="*/ 45 h 2607"/>
                <a:gd name="T6" fmla="*/ 979 w 1640"/>
                <a:gd name="T7" fmla="*/ 128 h 2607"/>
                <a:gd name="T8" fmla="*/ 1188 w 1640"/>
                <a:gd name="T9" fmla="*/ 264 h 2607"/>
                <a:gd name="T10" fmla="*/ 1389 w 1640"/>
                <a:gd name="T11" fmla="*/ 415 h 2607"/>
                <a:gd name="T12" fmla="*/ 1580 w 1640"/>
                <a:gd name="T13" fmla="*/ 577 h 2607"/>
                <a:gd name="T14" fmla="*/ 1621 w 1640"/>
                <a:gd name="T15" fmla="*/ 628 h 2607"/>
                <a:gd name="T16" fmla="*/ 1639 w 1640"/>
                <a:gd name="T17" fmla="*/ 682 h 2607"/>
                <a:gd name="T18" fmla="*/ 1636 w 1640"/>
                <a:gd name="T19" fmla="*/ 735 h 2607"/>
                <a:gd name="T20" fmla="*/ 1617 w 1640"/>
                <a:gd name="T21" fmla="*/ 787 h 2607"/>
                <a:gd name="T22" fmla="*/ 1583 w 1640"/>
                <a:gd name="T23" fmla="*/ 831 h 2607"/>
                <a:gd name="T24" fmla="*/ 1538 w 1640"/>
                <a:gd name="T25" fmla="*/ 865 h 2607"/>
                <a:gd name="T26" fmla="*/ 1486 w 1640"/>
                <a:gd name="T27" fmla="*/ 887 h 2607"/>
                <a:gd name="T28" fmla="*/ 1430 w 1640"/>
                <a:gd name="T29" fmla="*/ 892 h 2607"/>
                <a:gd name="T30" fmla="*/ 1372 w 1640"/>
                <a:gd name="T31" fmla="*/ 879 h 2607"/>
                <a:gd name="T32" fmla="*/ 1317 w 1640"/>
                <a:gd name="T33" fmla="*/ 843 h 2607"/>
                <a:gd name="T34" fmla="*/ 1121 w 1640"/>
                <a:gd name="T35" fmla="*/ 681 h 2607"/>
                <a:gd name="T36" fmla="*/ 1121 w 1640"/>
                <a:gd name="T37" fmla="*/ 1290 h 2607"/>
                <a:gd name="T38" fmla="*/ 1126 w 1640"/>
                <a:gd name="T39" fmla="*/ 1371 h 2607"/>
                <a:gd name="T40" fmla="*/ 1114 w 1640"/>
                <a:gd name="T41" fmla="*/ 1449 h 2607"/>
                <a:gd name="T42" fmla="*/ 1084 w 1640"/>
                <a:gd name="T43" fmla="*/ 1519 h 2607"/>
                <a:gd name="T44" fmla="*/ 1037 w 1640"/>
                <a:gd name="T45" fmla="*/ 1578 h 2607"/>
                <a:gd name="T46" fmla="*/ 1029 w 1640"/>
                <a:gd name="T47" fmla="*/ 1710 h 2607"/>
                <a:gd name="T48" fmla="*/ 1080 w 1640"/>
                <a:gd name="T49" fmla="*/ 1921 h 2607"/>
                <a:gd name="T50" fmla="*/ 1147 w 1640"/>
                <a:gd name="T51" fmla="*/ 2126 h 2607"/>
                <a:gd name="T52" fmla="*/ 1231 w 1640"/>
                <a:gd name="T53" fmla="*/ 2322 h 2607"/>
                <a:gd name="T54" fmla="*/ 1249 w 1640"/>
                <a:gd name="T55" fmla="*/ 2384 h 2607"/>
                <a:gd name="T56" fmla="*/ 1248 w 1640"/>
                <a:gd name="T57" fmla="*/ 2441 h 2607"/>
                <a:gd name="T58" fmla="*/ 1231 w 1640"/>
                <a:gd name="T59" fmla="*/ 2493 h 2607"/>
                <a:gd name="T60" fmla="*/ 1199 w 1640"/>
                <a:gd name="T61" fmla="*/ 2537 h 2607"/>
                <a:gd name="T62" fmla="*/ 1159 w 1640"/>
                <a:gd name="T63" fmla="*/ 2573 h 2607"/>
                <a:gd name="T64" fmla="*/ 1112 w 1640"/>
                <a:gd name="T65" fmla="*/ 2598 h 2607"/>
                <a:gd name="T66" fmla="*/ 1061 w 1640"/>
                <a:gd name="T67" fmla="*/ 2607 h 2607"/>
                <a:gd name="T68" fmla="*/ 1011 w 1640"/>
                <a:gd name="T69" fmla="*/ 2603 h 2607"/>
                <a:gd name="T70" fmla="*/ 964 w 1640"/>
                <a:gd name="T71" fmla="*/ 2581 h 2607"/>
                <a:gd name="T72" fmla="*/ 924 w 1640"/>
                <a:gd name="T73" fmla="*/ 2541 h 2607"/>
                <a:gd name="T74" fmla="*/ 856 w 1640"/>
                <a:gd name="T75" fmla="*/ 2399 h 2607"/>
                <a:gd name="T76" fmla="*/ 768 w 1640"/>
                <a:gd name="T77" fmla="*/ 2166 h 2607"/>
                <a:gd name="T78" fmla="*/ 698 w 1640"/>
                <a:gd name="T79" fmla="*/ 1926 h 2607"/>
                <a:gd name="T80" fmla="*/ 645 w 1640"/>
                <a:gd name="T81" fmla="*/ 1682 h 2607"/>
                <a:gd name="T82" fmla="*/ 603 w 1640"/>
                <a:gd name="T83" fmla="*/ 1533 h 2607"/>
                <a:gd name="T84" fmla="*/ 572 w 1640"/>
                <a:gd name="T85" fmla="*/ 1473 h 2607"/>
                <a:gd name="T86" fmla="*/ 463 w 1640"/>
                <a:gd name="T87" fmla="*/ 746 h 2607"/>
                <a:gd name="T88" fmla="*/ 348 w 1640"/>
                <a:gd name="T89" fmla="*/ 941 h 2607"/>
                <a:gd name="T90" fmla="*/ 309 w 1640"/>
                <a:gd name="T91" fmla="*/ 991 h 2607"/>
                <a:gd name="T92" fmla="*/ 263 w 1640"/>
                <a:gd name="T93" fmla="*/ 1021 h 2607"/>
                <a:gd name="T94" fmla="*/ 212 w 1640"/>
                <a:gd name="T95" fmla="*/ 1033 h 2607"/>
                <a:gd name="T96" fmla="*/ 160 w 1640"/>
                <a:gd name="T97" fmla="*/ 1030 h 2607"/>
                <a:gd name="T98" fmla="*/ 110 w 1640"/>
                <a:gd name="T99" fmla="*/ 1012 h 2607"/>
                <a:gd name="T100" fmla="*/ 65 w 1640"/>
                <a:gd name="T101" fmla="*/ 982 h 2607"/>
                <a:gd name="T102" fmla="*/ 31 w 1640"/>
                <a:gd name="T103" fmla="*/ 942 h 2607"/>
                <a:gd name="T104" fmla="*/ 8 w 1640"/>
                <a:gd name="T105" fmla="*/ 895 h 2607"/>
                <a:gd name="T106" fmla="*/ 0 w 1640"/>
                <a:gd name="T107" fmla="*/ 840 h 2607"/>
                <a:gd name="T108" fmla="*/ 11 w 1640"/>
                <a:gd name="T109" fmla="*/ 782 h 2607"/>
                <a:gd name="T110" fmla="*/ 86 w 1640"/>
                <a:gd name="T111" fmla="*/ 647 h 2607"/>
                <a:gd name="T112" fmla="*/ 215 w 1640"/>
                <a:gd name="T113" fmla="*/ 441 h 2607"/>
                <a:gd name="T114" fmla="*/ 357 w 1640"/>
                <a:gd name="T115" fmla="*/ 245 h 2607"/>
                <a:gd name="T116" fmla="*/ 449 w 1640"/>
                <a:gd name="T117" fmla="*/ 123 h 2607"/>
                <a:gd name="T118" fmla="*/ 490 w 1640"/>
                <a:gd name="T119" fmla="*/ 74 h 2607"/>
                <a:gd name="T120" fmla="*/ 543 w 1640"/>
                <a:gd name="T121" fmla="*/ 35 h 2607"/>
                <a:gd name="T122" fmla="*/ 610 w 1640"/>
                <a:gd name="T123" fmla="*/ 8 h 2607"/>
                <a:gd name="T124" fmla="*/ 677 w 1640"/>
                <a:gd name="T125" fmla="*/ 0 h 2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40" h="2607">
                  <a:moveTo>
                    <a:pt x="677" y="0"/>
                  </a:moveTo>
                  <a:lnTo>
                    <a:pt x="712" y="2"/>
                  </a:lnTo>
                  <a:lnTo>
                    <a:pt x="745" y="6"/>
                  </a:lnTo>
                  <a:lnTo>
                    <a:pt x="778" y="17"/>
                  </a:lnTo>
                  <a:lnTo>
                    <a:pt x="811" y="29"/>
                  </a:lnTo>
                  <a:lnTo>
                    <a:pt x="841" y="45"/>
                  </a:lnTo>
                  <a:lnTo>
                    <a:pt x="869" y="65"/>
                  </a:lnTo>
                  <a:lnTo>
                    <a:pt x="979" y="128"/>
                  </a:lnTo>
                  <a:lnTo>
                    <a:pt x="1084" y="193"/>
                  </a:lnTo>
                  <a:lnTo>
                    <a:pt x="1188" y="264"/>
                  </a:lnTo>
                  <a:lnTo>
                    <a:pt x="1289" y="338"/>
                  </a:lnTo>
                  <a:lnTo>
                    <a:pt x="1389" y="415"/>
                  </a:lnTo>
                  <a:lnTo>
                    <a:pt x="1486" y="495"/>
                  </a:lnTo>
                  <a:lnTo>
                    <a:pt x="1580" y="577"/>
                  </a:lnTo>
                  <a:lnTo>
                    <a:pt x="1604" y="602"/>
                  </a:lnTo>
                  <a:lnTo>
                    <a:pt x="1621" y="628"/>
                  </a:lnTo>
                  <a:lnTo>
                    <a:pt x="1633" y="655"/>
                  </a:lnTo>
                  <a:lnTo>
                    <a:pt x="1639" y="682"/>
                  </a:lnTo>
                  <a:lnTo>
                    <a:pt x="1640" y="709"/>
                  </a:lnTo>
                  <a:lnTo>
                    <a:pt x="1636" y="735"/>
                  </a:lnTo>
                  <a:lnTo>
                    <a:pt x="1629" y="762"/>
                  </a:lnTo>
                  <a:lnTo>
                    <a:pt x="1617" y="787"/>
                  </a:lnTo>
                  <a:lnTo>
                    <a:pt x="1601" y="810"/>
                  </a:lnTo>
                  <a:lnTo>
                    <a:pt x="1583" y="831"/>
                  </a:lnTo>
                  <a:lnTo>
                    <a:pt x="1562" y="850"/>
                  </a:lnTo>
                  <a:lnTo>
                    <a:pt x="1538" y="865"/>
                  </a:lnTo>
                  <a:lnTo>
                    <a:pt x="1513" y="878"/>
                  </a:lnTo>
                  <a:lnTo>
                    <a:pt x="1486" y="887"/>
                  </a:lnTo>
                  <a:lnTo>
                    <a:pt x="1459" y="891"/>
                  </a:lnTo>
                  <a:lnTo>
                    <a:pt x="1430" y="892"/>
                  </a:lnTo>
                  <a:lnTo>
                    <a:pt x="1401" y="888"/>
                  </a:lnTo>
                  <a:lnTo>
                    <a:pt x="1372" y="879"/>
                  </a:lnTo>
                  <a:lnTo>
                    <a:pt x="1344" y="864"/>
                  </a:lnTo>
                  <a:lnTo>
                    <a:pt x="1317" y="843"/>
                  </a:lnTo>
                  <a:lnTo>
                    <a:pt x="1220" y="760"/>
                  </a:lnTo>
                  <a:lnTo>
                    <a:pt x="1121" y="681"/>
                  </a:lnTo>
                  <a:lnTo>
                    <a:pt x="1021" y="604"/>
                  </a:lnTo>
                  <a:lnTo>
                    <a:pt x="1121" y="1290"/>
                  </a:lnTo>
                  <a:lnTo>
                    <a:pt x="1126" y="1330"/>
                  </a:lnTo>
                  <a:lnTo>
                    <a:pt x="1126" y="1371"/>
                  </a:lnTo>
                  <a:lnTo>
                    <a:pt x="1121" y="1410"/>
                  </a:lnTo>
                  <a:lnTo>
                    <a:pt x="1114" y="1449"/>
                  </a:lnTo>
                  <a:lnTo>
                    <a:pt x="1101" y="1485"/>
                  </a:lnTo>
                  <a:lnTo>
                    <a:pt x="1084" y="1519"/>
                  </a:lnTo>
                  <a:lnTo>
                    <a:pt x="1064" y="1550"/>
                  </a:lnTo>
                  <a:lnTo>
                    <a:pt x="1037" y="1578"/>
                  </a:lnTo>
                  <a:lnTo>
                    <a:pt x="1008" y="1602"/>
                  </a:lnTo>
                  <a:lnTo>
                    <a:pt x="1029" y="1710"/>
                  </a:lnTo>
                  <a:lnTo>
                    <a:pt x="1053" y="1815"/>
                  </a:lnTo>
                  <a:lnTo>
                    <a:pt x="1080" y="1921"/>
                  </a:lnTo>
                  <a:lnTo>
                    <a:pt x="1112" y="2024"/>
                  </a:lnTo>
                  <a:lnTo>
                    <a:pt x="1147" y="2126"/>
                  </a:lnTo>
                  <a:lnTo>
                    <a:pt x="1187" y="2226"/>
                  </a:lnTo>
                  <a:lnTo>
                    <a:pt x="1231" y="2322"/>
                  </a:lnTo>
                  <a:lnTo>
                    <a:pt x="1243" y="2353"/>
                  </a:lnTo>
                  <a:lnTo>
                    <a:pt x="1249" y="2384"/>
                  </a:lnTo>
                  <a:lnTo>
                    <a:pt x="1250" y="2412"/>
                  </a:lnTo>
                  <a:lnTo>
                    <a:pt x="1248" y="2441"/>
                  </a:lnTo>
                  <a:lnTo>
                    <a:pt x="1240" y="2468"/>
                  </a:lnTo>
                  <a:lnTo>
                    <a:pt x="1231" y="2493"/>
                  </a:lnTo>
                  <a:lnTo>
                    <a:pt x="1216" y="2516"/>
                  </a:lnTo>
                  <a:lnTo>
                    <a:pt x="1199" y="2537"/>
                  </a:lnTo>
                  <a:lnTo>
                    <a:pt x="1180" y="2557"/>
                  </a:lnTo>
                  <a:lnTo>
                    <a:pt x="1159" y="2573"/>
                  </a:lnTo>
                  <a:lnTo>
                    <a:pt x="1136" y="2587"/>
                  </a:lnTo>
                  <a:lnTo>
                    <a:pt x="1112" y="2598"/>
                  </a:lnTo>
                  <a:lnTo>
                    <a:pt x="1087" y="2604"/>
                  </a:lnTo>
                  <a:lnTo>
                    <a:pt x="1061" y="2607"/>
                  </a:lnTo>
                  <a:lnTo>
                    <a:pt x="1035" y="2607"/>
                  </a:lnTo>
                  <a:lnTo>
                    <a:pt x="1011" y="2603"/>
                  </a:lnTo>
                  <a:lnTo>
                    <a:pt x="987" y="2594"/>
                  </a:lnTo>
                  <a:lnTo>
                    <a:pt x="964" y="2581"/>
                  </a:lnTo>
                  <a:lnTo>
                    <a:pt x="944" y="2564"/>
                  </a:lnTo>
                  <a:lnTo>
                    <a:pt x="924" y="2541"/>
                  </a:lnTo>
                  <a:lnTo>
                    <a:pt x="908" y="2512"/>
                  </a:lnTo>
                  <a:lnTo>
                    <a:pt x="856" y="2399"/>
                  </a:lnTo>
                  <a:lnTo>
                    <a:pt x="811" y="2284"/>
                  </a:lnTo>
                  <a:lnTo>
                    <a:pt x="768" y="2166"/>
                  </a:lnTo>
                  <a:lnTo>
                    <a:pt x="731" y="2047"/>
                  </a:lnTo>
                  <a:lnTo>
                    <a:pt x="698" y="1926"/>
                  </a:lnTo>
                  <a:lnTo>
                    <a:pt x="670" y="1805"/>
                  </a:lnTo>
                  <a:lnTo>
                    <a:pt x="645" y="1682"/>
                  </a:lnTo>
                  <a:lnTo>
                    <a:pt x="624" y="1560"/>
                  </a:lnTo>
                  <a:lnTo>
                    <a:pt x="603" y="1533"/>
                  </a:lnTo>
                  <a:lnTo>
                    <a:pt x="585" y="1505"/>
                  </a:lnTo>
                  <a:lnTo>
                    <a:pt x="572" y="1473"/>
                  </a:lnTo>
                  <a:lnTo>
                    <a:pt x="564" y="1439"/>
                  </a:lnTo>
                  <a:lnTo>
                    <a:pt x="463" y="746"/>
                  </a:lnTo>
                  <a:lnTo>
                    <a:pt x="404" y="843"/>
                  </a:lnTo>
                  <a:lnTo>
                    <a:pt x="348" y="941"/>
                  </a:lnTo>
                  <a:lnTo>
                    <a:pt x="329" y="969"/>
                  </a:lnTo>
                  <a:lnTo>
                    <a:pt x="309" y="991"/>
                  </a:lnTo>
                  <a:lnTo>
                    <a:pt x="287" y="1009"/>
                  </a:lnTo>
                  <a:lnTo>
                    <a:pt x="263" y="1021"/>
                  </a:lnTo>
                  <a:lnTo>
                    <a:pt x="238" y="1030"/>
                  </a:lnTo>
                  <a:lnTo>
                    <a:pt x="212" y="1033"/>
                  </a:lnTo>
                  <a:lnTo>
                    <a:pt x="185" y="1033"/>
                  </a:lnTo>
                  <a:lnTo>
                    <a:pt x="160" y="1030"/>
                  </a:lnTo>
                  <a:lnTo>
                    <a:pt x="134" y="1022"/>
                  </a:lnTo>
                  <a:lnTo>
                    <a:pt x="110" y="1012"/>
                  </a:lnTo>
                  <a:lnTo>
                    <a:pt x="87" y="998"/>
                  </a:lnTo>
                  <a:lnTo>
                    <a:pt x="65" y="982"/>
                  </a:lnTo>
                  <a:lnTo>
                    <a:pt x="47" y="963"/>
                  </a:lnTo>
                  <a:lnTo>
                    <a:pt x="31" y="942"/>
                  </a:lnTo>
                  <a:lnTo>
                    <a:pt x="17" y="919"/>
                  </a:lnTo>
                  <a:lnTo>
                    <a:pt x="8" y="895"/>
                  </a:lnTo>
                  <a:lnTo>
                    <a:pt x="1" y="868"/>
                  </a:lnTo>
                  <a:lnTo>
                    <a:pt x="0" y="840"/>
                  </a:lnTo>
                  <a:lnTo>
                    <a:pt x="3" y="811"/>
                  </a:lnTo>
                  <a:lnTo>
                    <a:pt x="11" y="782"/>
                  </a:lnTo>
                  <a:lnTo>
                    <a:pt x="25" y="752"/>
                  </a:lnTo>
                  <a:lnTo>
                    <a:pt x="86" y="647"/>
                  </a:lnTo>
                  <a:lnTo>
                    <a:pt x="149" y="542"/>
                  </a:lnTo>
                  <a:lnTo>
                    <a:pt x="215" y="441"/>
                  </a:lnTo>
                  <a:lnTo>
                    <a:pt x="285" y="341"/>
                  </a:lnTo>
                  <a:lnTo>
                    <a:pt x="357" y="245"/>
                  </a:lnTo>
                  <a:lnTo>
                    <a:pt x="434" y="151"/>
                  </a:lnTo>
                  <a:lnTo>
                    <a:pt x="449" y="123"/>
                  </a:lnTo>
                  <a:lnTo>
                    <a:pt x="468" y="98"/>
                  </a:lnTo>
                  <a:lnTo>
                    <a:pt x="490" y="74"/>
                  </a:lnTo>
                  <a:lnTo>
                    <a:pt x="515" y="53"/>
                  </a:lnTo>
                  <a:lnTo>
                    <a:pt x="543" y="35"/>
                  </a:lnTo>
                  <a:lnTo>
                    <a:pt x="575" y="20"/>
                  </a:lnTo>
                  <a:lnTo>
                    <a:pt x="610" y="8"/>
                  </a:lnTo>
                  <a:lnTo>
                    <a:pt x="643" y="2"/>
                  </a:lnTo>
                  <a:lnTo>
                    <a:pt x="67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4672" y="2704"/>
              <a:ext cx="65" cy="65"/>
            </a:xfrm>
            <a:custGeom>
              <a:avLst/>
              <a:gdLst>
                <a:gd name="T0" fmla="*/ 325 w 651"/>
                <a:gd name="T1" fmla="*/ 0 h 654"/>
                <a:gd name="T2" fmla="*/ 370 w 651"/>
                <a:gd name="T3" fmla="*/ 2 h 654"/>
                <a:gd name="T4" fmla="*/ 412 w 651"/>
                <a:gd name="T5" fmla="*/ 11 h 654"/>
                <a:gd name="T6" fmla="*/ 452 w 651"/>
                <a:gd name="T7" fmla="*/ 25 h 654"/>
                <a:gd name="T8" fmla="*/ 490 w 651"/>
                <a:gd name="T9" fmla="*/ 44 h 654"/>
                <a:gd name="T10" fmla="*/ 525 w 651"/>
                <a:gd name="T11" fmla="*/ 68 h 654"/>
                <a:gd name="T12" fmla="*/ 555 w 651"/>
                <a:gd name="T13" fmla="*/ 95 h 654"/>
                <a:gd name="T14" fmla="*/ 582 w 651"/>
                <a:gd name="T15" fmla="*/ 127 h 654"/>
                <a:gd name="T16" fmla="*/ 606 w 651"/>
                <a:gd name="T17" fmla="*/ 161 h 654"/>
                <a:gd name="T18" fmla="*/ 625 w 651"/>
                <a:gd name="T19" fmla="*/ 200 h 654"/>
                <a:gd name="T20" fmla="*/ 639 w 651"/>
                <a:gd name="T21" fmla="*/ 240 h 654"/>
                <a:gd name="T22" fmla="*/ 648 w 651"/>
                <a:gd name="T23" fmla="*/ 283 h 654"/>
                <a:gd name="T24" fmla="*/ 651 w 651"/>
                <a:gd name="T25" fmla="*/ 327 h 654"/>
                <a:gd name="T26" fmla="*/ 648 w 651"/>
                <a:gd name="T27" fmla="*/ 371 h 654"/>
                <a:gd name="T28" fmla="*/ 639 w 651"/>
                <a:gd name="T29" fmla="*/ 414 h 654"/>
                <a:gd name="T30" fmla="*/ 625 w 651"/>
                <a:gd name="T31" fmla="*/ 454 h 654"/>
                <a:gd name="T32" fmla="*/ 606 w 651"/>
                <a:gd name="T33" fmla="*/ 492 h 654"/>
                <a:gd name="T34" fmla="*/ 582 w 651"/>
                <a:gd name="T35" fmla="*/ 527 h 654"/>
                <a:gd name="T36" fmla="*/ 555 w 651"/>
                <a:gd name="T37" fmla="*/ 559 h 654"/>
                <a:gd name="T38" fmla="*/ 525 w 651"/>
                <a:gd name="T39" fmla="*/ 586 h 654"/>
                <a:gd name="T40" fmla="*/ 490 w 651"/>
                <a:gd name="T41" fmla="*/ 609 h 654"/>
                <a:gd name="T42" fmla="*/ 452 w 651"/>
                <a:gd name="T43" fmla="*/ 629 h 654"/>
                <a:gd name="T44" fmla="*/ 412 w 651"/>
                <a:gd name="T45" fmla="*/ 643 h 654"/>
                <a:gd name="T46" fmla="*/ 370 w 651"/>
                <a:gd name="T47" fmla="*/ 651 h 654"/>
                <a:gd name="T48" fmla="*/ 325 w 651"/>
                <a:gd name="T49" fmla="*/ 654 h 654"/>
                <a:gd name="T50" fmla="*/ 281 w 651"/>
                <a:gd name="T51" fmla="*/ 651 h 654"/>
                <a:gd name="T52" fmla="*/ 239 w 651"/>
                <a:gd name="T53" fmla="*/ 643 h 654"/>
                <a:gd name="T54" fmla="*/ 198 w 651"/>
                <a:gd name="T55" fmla="*/ 629 h 654"/>
                <a:gd name="T56" fmla="*/ 161 w 651"/>
                <a:gd name="T57" fmla="*/ 609 h 654"/>
                <a:gd name="T58" fmla="*/ 126 w 651"/>
                <a:gd name="T59" fmla="*/ 586 h 654"/>
                <a:gd name="T60" fmla="*/ 95 w 651"/>
                <a:gd name="T61" fmla="*/ 559 h 654"/>
                <a:gd name="T62" fmla="*/ 68 w 651"/>
                <a:gd name="T63" fmla="*/ 527 h 654"/>
                <a:gd name="T64" fmla="*/ 45 w 651"/>
                <a:gd name="T65" fmla="*/ 492 h 654"/>
                <a:gd name="T66" fmla="*/ 26 w 651"/>
                <a:gd name="T67" fmla="*/ 454 h 654"/>
                <a:gd name="T68" fmla="*/ 12 w 651"/>
                <a:gd name="T69" fmla="*/ 414 h 654"/>
                <a:gd name="T70" fmla="*/ 3 w 651"/>
                <a:gd name="T71" fmla="*/ 371 h 654"/>
                <a:gd name="T72" fmla="*/ 0 w 651"/>
                <a:gd name="T73" fmla="*/ 327 h 654"/>
                <a:gd name="T74" fmla="*/ 3 w 651"/>
                <a:gd name="T75" fmla="*/ 283 h 654"/>
                <a:gd name="T76" fmla="*/ 12 w 651"/>
                <a:gd name="T77" fmla="*/ 240 h 654"/>
                <a:gd name="T78" fmla="*/ 26 w 651"/>
                <a:gd name="T79" fmla="*/ 200 h 654"/>
                <a:gd name="T80" fmla="*/ 45 w 651"/>
                <a:gd name="T81" fmla="*/ 161 h 654"/>
                <a:gd name="T82" fmla="*/ 68 w 651"/>
                <a:gd name="T83" fmla="*/ 127 h 654"/>
                <a:gd name="T84" fmla="*/ 95 w 651"/>
                <a:gd name="T85" fmla="*/ 95 h 654"/>
                <a:gd name="T86" fmla="*/ 126 w 651"/>
                <a:gd name="T87" fmla="*/ 68 h 654"/>
                <a:gd name="T88" fmla="*/ 161 w 651"/>
                <a:gd name="T89" fmla="*/ 44 h 654"/>
                <a:gd name="T90" fmla="*/ 198 w 651"/>
                <a:gd name="T91" fmla="*/ 25 h 654"/>
                <a:gd name="T92" fmla="*/ 239 w 651"/>
                <a:gd name="T93" fmla="*/ 11 h 654"/>
                <a:gd name="T94" fmla="*/ 281 w 651"/>
                <a:gd name="T95" fmla="*/ 2 h 654"/>
                <a:gd name="T96" fmla="*/ 325 w 651"/>
                <a:gd name="T97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1" h="654">
                  <a:moveTo>
                    <a:pt x="325" y="0"/>
                  </a:moveTo>
                  <a:lnTo>
                    <a:pt x="370" y="2"/>
                  </a:lnTo>
                  <a:lnTo>
                    <a:pt x="412" y="11"/>
                  </a:lnTo>
                  <a:lnTo>
                    <a:pt x="452" y="25"/>
                  </a:lnTo>
                  <a:lnTo>
                    <a:pt x="490" y="44"/>
                  </a:lnTo>
                  <a:lnTo>
                    <a:pt x="525" y="68"/>
                  </a:lnTo>
                  <a:lnTo>
                    <a:pt x="555" y="95"/>
                  </a:lnTo>
                  <a:lnTo>
                    <a:pt x="582" y="127"/>
                  </a:lnTo>
                  <a:lnTo>
                    <a:pt x="606" y="161"/>
                  </a:lnTo>
                  <a:lnTo>
                    <a:pt x="625" y="200"/>
                  </a:lnTo>
                  <a:lnTo>
                    <a:pt x="639" y="240"/>
                  </a:lnTo>
                  <a:lnTo>
                    <a:pt x="648" y="283"/>
                  </a:lnTo>
                  <a:lnTo>
                    <a:pt x="651" y="327"/>
                  </a:lnTo>
                  <a:lnTo>
                    <a:pt x="648" y="371"/>
                  </a:lnTo>
                  <a:lnTo>
                    <a:pt x="639" y="414"/>
                  </a:lnTo>
                  <a:lnTo>
                    <a:pt x="625" y="454"/>
                  </a:lnTo>
                  <a:lnTo>
                    <a:pt x="606" y="492"/>
                  </a:lnTo>
                  <a:lnTo>
                    <a:pt x="582" y="527"/>
                  </a:lnTo>
                  <a:lnTo>
                    <a:pt x="555" y="559"/>
                  </a:lnTo>
                  <a:lnTo>
                    <a:pt x="525" y="586"/>
                  </a:lnTo>
                  <a:lnTo>
                    <a:pt x="490" y="609"/>
                  </a:lnTo>
                  <a:lnTo>
                    <a:pt x="452" y="629"/>
                  </a:lnTo>
                  <a:lnTo>
                    <a:pt x="412" y="643"/>
                  </a:lnTo>
                  <a:lnTo>
                    <a:pt x="370" y="651"/>
                  </a:lnTo>
                  <a:lnTo>
                    <a:pt x="325" y="654"/>
                  </a:lnTo>
                  <a:lnTo>
                    <a:pt x="281" y="651"/>
                  </a:lnTo>
                  <a:lnTo>
                    <a:pt x="239" y="643"/>
                  </a:lnTo>
                  <a:lnTo>
                    <a:pt x="198" y="629"/>
                  </a:lnTo>
                  <a:lnTo>
                    <a:pt x="161" y="609"/>
                  </a:lnTo>
                  <a:lnTo>
                    <a:pt x="126" y="586"/>
                  </a:lnTo>
                  <a:lnTo>
                    <a:pt x="95" y="559"/>
                  </a:lnTo>
                  <a:lnTo>
                    <a:pt x="68" y="527"/>
                  </a:lnTo>
                  <a:lnTo>
                    <a:pt x="45" y="492"/>
                  </a:lnTo>
                  <a:lnTo>
                    <a:pt x="26" y="454"/>
                  </a:lnTo>
                  <a:lnTo>
                    <a:pt x="12" y="414"/>
                  </a:lnTo>
                  <a:lnTo>
                    <a:pt x="3" y="371"/>
                  </a:lnTo>
                  <a:lnTo>
                    <a:pt x="0" y="327"/>
                  </a:lnTo>
                  <a:lnTo>
                    <a:pt x="3" y="283"/>
                  </a:lnTo>
                  <a:lnTo>
                    <a:pt x="12" y="240"/>
                  </a:lnTo>
                  <a:lnTo>
                    <a:pt x="26" y="200"/>
                  </a:lnTo>
                  <a:lnTo>
                    <a:pt x="45" y="161"/>
                  </a:lnTo>
                  <a:lnTo>
                    <a:pt x="68" y="127"/>
                  </a:lnTo>
                  <a:lnTo>
                    <a:pt x="95" y="95"/>
                  </a:lnTo>
                  <a:lnTo>
                    <a:pt x="126" y="68"/>
                  </a:lnTo>
                  <a:lnTo>
                    <a:pt x="161" y="44"/>
                  </a:lnTo>
                  <a:lnTo>
                    <a:pt x="198" y="25"/>
                  </a:lnTo>
                  <a:lnTo>
                    <a:pt x="239" y="11"/>
                  </a:lnTo>
                  <a:lnTo>
                    <a:pt x="281" y="2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4800" y="2769"/>
              <a:ext cx="193" cy="281"/>
            </a:xfrm>
            <a:custGeom>
              <a:avLst/>
              <a:gdLst>
                <a:gd name="T0" fmla="*/ 326 w 1930"/>
                <a:gd name="T1" fmla="*/ 24 h 2806"/>
                <a:gd name="T2" fmla="*/ 712 w 1930"/>
                <a:gd name="T3" fmla="*/ 113 h 2806"/>
                <a:gd name="T4" fmla="*/ 1086 w 1930"/>
                <a:gd name="T5" fmla="*/ 244 h 2806"/>
                <a:gd name="T6" fmla="*/ 1202 w 1930"/>
                <a:gd name="T7" fmla="*/ 202 h 2806"/>
                <a:gd name="T8" fmla="*/ 1320 w 1930"/>
                <a:gd name="T9" fmla="*/ 206 h 2806"/>
                <a:gd name="T10" fmla="*/ 1414 w 1930"/>
                <a:gd name="T11" fmla="*/ 250 h 2806"/>
                <a:gd name="T12" fmla="*/ 1479 w 1930"/>
                <a:gd name="T13" fmla="*/ 320 h 2806"/>
                <a:gd name="T14" fmla="*/ 1645 w 1930"/>
                <a:gd name="T15" fmla="*/ 540 h 2806"/>
                <a:gd name="T16" fmla="*/ 1843 w 1930"/>
                <a:gd name="T17" fmla="*/ 844 h 2806"/>
                <a:gd name="T18" fmla="*/ 1926 w 1930"/>
                <a:gd name="T19" fmla="*/ 1008 h 2806"/>
                <a:gd name="T20" fmla="*/ 1922 w 1930"/>
                <a:gd name="T21" fmla="*/ 1092 h 2806"/>
                <a:gd name="T22" fmla="*/ 1883 w 1930"/>
                <a:gd name="T23" fmla="*/ 1161 h 2806"/>
                <a:gd name="T24" fmla="*/ 1819 w 1930"/>
                <a:gd name="T25" fmla="*/ 1209 h 2806"/>
                <a:gd name="T26" fmla="*/ 1743 w 1930"/>
                <a:gd name="T27" fmla="*/ 1230 h 2806"/>
                <a:gd name="T28" fmla="*/ 1667 w 1930"/>
                <a:gd name="T29" fmla="*/ 1218 h 2806"/>
                <a:gd name="T30" fmla="*/ 1600 w 1930"/>
                <a:gd name="T31" fmla="*/ 1166 h 2806"/>
                <a:gd name="T32" fmla="*/ 1467 w 1930"/>
                <a:gd name="T33" fmla="*/ 944 h 2806"/>
                <a:gd name="T34" fmla="*/ 1344 w 1930"/>
                <a:gd name="T35" fmla="*/ 1702 h 2806"/>
                <a:gd name="T36" fmla="*/ 1285 w 1930"/>
                <a:gd name="T37" fmla="*/ 1880 h 2806"/>
                <a:gd name="T38" fmla="*/ 1199 w 1930"/>
                <a:gd name="T39" fmla="*/ 2244 h 2806"/>
                <a:gd name="T40" fmla="*/ 1072 w 1930"/>
                <a:gd name="T41" fmla="*/ 2596 h 2806"/>
                <a:gd name="T42" fmla="*/ 986 w 1930"/>
                <a:gd name="T43" fmla="*/ 2761 h 2806"/>
                <a:gd name="T44" fmla="*/ 918 w 1930"/>
                <a:gd name="T45" fmla="*/ 2800 h 2806"/>
                <a:gd name="T46" fmla="*/ 843 w 1930"/>
                <a:gd name="T47" fmla="*/ 2802 h 2806"/>
                <a:gd name="T48" fmla="*/ 771 w 1930"/>
                <a:gd name="T49" fmla="*/ 2771 h 2806"/>
                <a:gd name="T50" fmla="*/ 713 w 1930"/>
                <a:gd name="T51" fmla="*/ 2714 h 2806"/>
                <a:gd name="T52" fmla="*/ 682 w 1930"/>
                <a:gd name="T53" fmla="*/ 2638 h 2806"/>
                <a:gd name="T54" fmla="*/ 687 w 1930"/>
                <a:gd name="T55" fmla="*/ 2550 h 2806"/>
                <a:gd name="T56" fmla="*/ 782 w 1930"/>
                <a:gd name="T57" fmla="*/ 2323 h 2806"/>
                <a:gd name="T58" fmla="*/ 877 w 1930"/>
                <a:gd name="T59" fmla="*/ 2013 h 2806"/>
                <a:gd name="T60" fmla="*/ 891 w 1930"/>
                <a:gd name="T61" fmla="*/ 1775 h 2806"/>
                <a:gd name="T62" fmla="*/ 828 w 1930"/>
                <a:gd name="T63" fmla="*/ 1682 h 2806"/>
                <a:gd name="T64" fmla="*/ 804 w 1930"/>
                <a:gd name="T65" fmla="*/ 1568 h 2806"/>
                <a:gd name="T66" fmla="*/ 940 w 1930"/>
                <a:gd name="T67" fmla="*/ 589 h 2806"/>
                <a:gd name="T68" fmla="*/ 557 w 1930"/>
                <a:gd name="T69" fmla="*/ 460 h 2806"/>
                <a:gd name="T70" fmla="*/ 161 w 1930"/>
                <a:gd name="T71" fmla="*/ 376 h 2806"/>
                <a:gd name="T72" fmla="*/ 76 w 1930"/>
                <a:gd name="T73" fmla="*/ 342 h 2806"/>
                <a:gd name="T74" fmla="*/ 23 w 1930"/>
                <a:gd name="T75" fmla="*/ 280 h 2806"/>
                <a:gd name="T76" fmla="*/ 0 w 1930"/>
                <a:gd name="T77" fmla="*/ 203 h 2806"/>
                <a:gd name="T78" fmla="*/ 7 w 1930"/>
                <a:gd name="T79" fmla="*/ 123 h 2806"/>
                <a:gd name="T80" fmla="*/ 43 w 1930"/>
                <a:gd name="T81" fmla="*/ 55 h 2806"/>
                <a:gd name="T82" fmla="*/ 107 w 1930"/>
                <a:gd name="T83" fmla="*/ 10 h 2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30" h="2806">
                  <a:moveTo>
                    <a:pt x="163" y="0"/>
                  </a:moveTo>
                  <a:lnTo>
                    <a:pt x="196" y="2"/>
                  </a:lnTo>
                  <a:lnTo>
                    <a:pt x="326" y="24"/>
                  </a:lnTo>
                  <a:lnTo>
                    <a:pt x="456" y="50"/>
                  </a:lnTo>
                  <a:lnTo>
                    <a:pt x="584" y="80"/>
                  </a:lnTo>
                  <a:lnTo>
                    <a:pt x="712" y="113"/>
                  </a:lnTo>
                  <a:lnTo>
                    <a:pt x="839" y="151"/>
                  </a:lnTo>
                  <a:lnTo>
                    <a:pt x="963" y="195"/>
                  </a:lnTo>
                  <a:lnTo>
                    <a:pt x="1086" y="244"/>
                  </a:lnTo>
                  <a:lnTo>
                    <a:pt x="1123" y="225"/>
                  </a:lnTo>
                  <a:lnTo>
                    <a:pt x="1162" y="211"/>
                  </a:lnTo>
                  <a:lnTo>
                    <a:pt x="1202" y="202"/>
                  </a:lnTo>
                  <a:lnTo>
                    <a:pt x="1242" y="198"/>
                  </a:lnTo>
                  <a:lnTo>
                    <a:pt x="1282" y="199"/>
                  </a:lnTo>
                  <a:lnTo>
                    <a:pt x="1320" y="206"/>
                  </a:lnTo>
                  <a:lnTo>
                    <a:pt x="1355" y="217"/>
                  </a:lnTo>
                  <a:lnTo>
                    <a:pt x="1386" y="233"/>
                  </a:lnTo>
                  <a:lnTo>
                    <a:pt x="1414" y="250"/>
                  </a:lnTo>
                  <a:lnTo>
                    <a:pt x="1439" y="271"/>
                  </a:lnTo>
                  <a:lnTo>
                    <a:pt x="1460" y="295"/>
                  </a:lnTo>
                  <a:lnTo>
                    <a:pt x="1479" y="320"/>
                  </a:lnTo>
                  <a:lnTo>
                    <a:pt x="1495" y="349"/>
                  </a:lnTo>
                  <a:lnTo>
                    <a:pt x="1572" y="442"/>
                  </a:lnTo>
                  <a:lnTo>
                    <a:pt x="1645" y="540"/>
                  </a:lnTo>
                  <a:lnTo>
                    <a:pt x="1715" y="639"/>
                  </a:lnTo>
                  <a:lnTo>
                    <a:pt x="1780" y="740"/>
                  </a:lnTo>
                  <a:lnTo>
                    <a:pt x="1843" y="844"/>
                  </a:lnTo>
                  <a:lnTo>
                    <a:pt x="1903" y="949"/>
                  </a:lnTo>
                  <a:lnTo>
                    <a:pt x="1918" y="980"/>
                  </a:lnTo>
                  <a:lnTo>
                    <a:pt x="1926" y="1008"/>
                  </a:lnTo>
                  <a:lnTo>
                    <a:pt x="1930" y="1038"/>
                  </a:lnTo>
                  <a:lnTo>
                    <a:pt x="1927" y="1066"/>
                  </a:lnTo>
                  <a:lnTo>
                    <a:pt x="1922" y="1092"/>
                  </a:lnTo>
                  <a:lnTo>
                    <a:pt x="1912" y="1116"/>
                  </a:lnTo>
                  <a:lnTo>
                    <a:pt x="1899" y="1139"/>
                  </a:lnTo>
                  <a:lnTo>
                    <a:pt x="1883" y="1161"/>
                  </a:lnTo>
                  <a:lnTo>
                    <a:pt x="1863" y="1180"/>
                  </a:lnTo>
                  <a:lnTo>
                    <a:pt x="1842" y="1195"/>
                  </a:lnTo>
                  <a:lnTo>
                    <a:pt x="1819" y="1209"/>
                  </a:lnTo>
                  <a:lnTo>
                    <a:pt x="1794" y="1219"/>
                  </a:lnTo>
                  <a:lnTo>
                    <a:pt x="1769" y="1227"/>
                  </a:lnTo>
                  <a:lnTo>
                    <a:pt x="1743" y="1230"/>
                  </a:lnTo>
                  <a:lnTo>
                    <a:pt x="1717" y="1231"/>
                  </a:lnTo>
                  <a:lnTo>
                    <a:pt x="1692" y="1227"/>
                  </a:lnTo>
                  <a:lnTo>
                    <a:pt x="1667" y="1218"/>
                  </a:lnTo>
                  <a:lnTo>
                    <a:pt x="1643" y="1206"/>
                  </a:lnTo>
                  <a:lnTo>
                    <a:pt x="1620" y="1188"/>
                  </a:lnTo>
                  <a:lnTo>
                    <a:pt x="1600" y="1166"/>
                  </a:lnTo>
                  <a:lnTo>
                    <a:pt x="1582" y="1139"/>
                  </a:lnTo>
                  <a:lnTo>
                    <a:pt x="1526" y="1040"/>
                  </a:lnTo>
                  <a:lnTo>
                    <a:pt x="1467" y="944"/>
                  </a:lnTo>
                  <a:lnTo>
                    <a:pt x="1364" y="1637"/>
                  </a:lnTo>
                  <a:lnTo>
                    <a:pt x="1357" y="1671"/>
                  </a:lnTo>
                  <a:lnTo>
                    <a:pt x="1344" y="1702"/>
                  </a:lnTo>
                  <a:lnTo>
                    <a:pt x="1326" y="1731"/>
                  </a:lnTo>
                  <a:lnTo>
                    <a:pt x="1304" y="1757"/>
                  </a:lnTo>
                  <a:lnTo>
                    <a:pt x="1285" y="1880"/>
                  </a:lnTo>
                  <a:lnTo>
                    <a:pt x="1260" y="2003"/>
                  </a:lnTo>
                  <a:lnTo>
                    <a:pt x="1231" y="2124"/>
                  </a:lnTo>
                  <a:lnTo>
                    <a:pt x="1199" y="2244"/>
                  </a:lnTo>
                  <a:lnTo>
                    <a:pt x="1160" y="2364"/>
                  </a:lnTo>
                  <a:lnTo>
                    <a:pt x="1119" y="2481"/>
                  </a:lnTo>
                  <a:lnTo>
                    <a:pt x="1072" y="2596"/>
                  </a:lnTo>
                  <a:lnTo>
                    <a:pt x="1021" y="2709"/>
                  </a:lnTo>
                  <a:lnTo>
                    <a:pt x="1004" y="2738"/>
                  </a:lnTo>
                  <a:lnTo>
                    <a:pt x="986" y="2761"/>
                  </a:lnTo>
                  <a:lnTo>
                    <a:pt x="965" y="2780"/>
                  </a:lnTo>
                  <a:lnTo>
                    <a:pt x="942" y="2793"/>
                  </a:lnTo>
                  <a:lnTo>
                    <a:pt x="918" y="2800"/>
                  </a:lnTo>
                  <a:lnTo>
                    <a:pt x="893" y="2805"/>
                  </a:lnTo>
                  <a:lnTo>
                    <a:pt x="868" y="2806"/>
                  </a:lnTo>
                  <a:lnTo>
                    <a:pt x="843" y="2802"/>
                  </a:lnTo>
                  <a:lnTo>
                    <a:pt x="818" y="2795"/>
                  </a:lnTo>
                  <a:lnTo>
                    <a:pt x="794" y="2784"/>
                  </a:lnTo>
                  <a:lnTo>
                    <a:pt x="771" y="2771"/>
                  </a:lnTo>
                  <a:lnTo>
                    <a:pt x="749" y="2754"/>
                  </a:lnTo>
                  <a:lnTo>
                    <a:pt x="730" y="2736"/>
                  </a:lnTo>
                  <a:lnTo>
                    <a:pt x="713" y="2714"/>
                  </a:lnTo>
                  <a:lnTo>
                    <a:pt x="699" y="2691"/>
                  </a:lnTo>
                  <a:lnTo>
                    <a:pt x="688" y="2665"/>
                  </a:lnTo>
                  <a:lnTo>
                    <a:pt x="682" y="2638"/>
                  </a:lnTo>
                  <a:lnTo>
                    <a:pt x="678" y="2611"/>
                  </a:lnTo>
                  <a:lnTo>
                    <a:pt x="680" y="2581"/>
                  </a:lnTo>
                  <a:lnTo>
                    <a:pt x="687" y="2550"/>
                  </a:lnTo>
                  <a:lnTo>
                    <a:pt x="699" y="2519"/>
                  </a:lnTo>
                  <a:lnTo>
                    <a:pt x="743" y="2423"/>
                  </a:lnTo>
                  <a:lnTo>
                    <a:pt x="782" y="2323"/>
                  </a:lnTo>
                  <a:lnTo>
                    <a:pt x="818" y="2221"/>
                  </a:lnTo>
                  <a:lnTo>
                    <a:pt x="850" y="2118"/>
                  </a:lnTo>
                  <a:lnTo>
                    <a:pt x="877" y="2013"/>
                  </a:lnTo>
                  <a:lnTo>
                    <a:pt x="901" y="1907"/>
                  </a:lnTo>
                  <a:lnTo>
                    <a:pt x="922" y="1801"/>
                  </a:lnTo>
                  <a:lnTo>
                    <a:pt x="891" y="1775"/>
                  </a:lnTo>
                  <a:lnTo>
                    <a:pt x="866" y="1748"/>
                  </a:lnTo>
                  <a:lnTo>
                    <a:pt x="845" y="1716"/>
                  </a:lnTo>
                  <a:lnTo>
                    <a:pt x="828" y="1682"/>
                  </a:lnTo>
                  <a:lnTo>
                    <a:pt x="816" y="1646"/>
                  </a:lnTo>
                  <a:lnTo>
                    <a:pt x="808" y="1608"/>
                  </a:lnTo>
                  <a:lnTo>
                    <a:pt x="804" y="1568"/>
                  </a:lnTo>
                  <a:lnTo>
                    <a:pt x="804" y="1528"/>
                  </a:lnTo>
                  <a:lnTo>
                    <a:pt x="808" y="1487"/>
                  </a:lnTo>
                  <a:lnTo>
                    <a:pt x="940" y="589"/>
                  </a:lnTo>
                  <a:lnTo>
                    <a:pt x="814" y="540"/>
                  </a:lnTo>
                  <a:lnTo>
                    <a:pt x="686" y="497"/>
                  </a:lnTo>
                  <a:lnTo>
                    <a:pt x="557" y="460"/>
                  </a:lnTo>
                  <a:lnTo>
                    <a:pt x="426" y="427"/>
                  </a:lnTo>
                  <a:lnTo>
                    <a:pt x="294" y="399"/>
                  </a:lnTo>
                  <a:lnTo>
                    <a:pt x="161" y="376"/>
                  </a:lnTo>
                  <a:lnTo>
                    <a:pt x="130" y="370"/>
                  </a:lnTo>
                  <a:lnTo>
                    <a:pt x="101" y="358"/>
                  </a:lnTo>
                  <a:lnTo>
                    <a:pt x="76" y="342"/>
                  </a:lnTo>
                  <a:lnTo>
                    <a:pt x="54" y="325"/>
                  </a:lnTo>
                  <a:lnTo>
                    <a:pt x="37" y="304"/>
                  </a:lnTo>
                  <a:lnTo>
                    <a:pt x="23" y="280"/>
                  </a:lnTo>
                  <a:lnTo>
                    <a:pt x="12" y="256"/>
                  </a:lnTo>
                  <a:lnTo>
                    <a:pt x="4" y="229"/>
                  </a:lnTo>
                  <a:lnTo>
                    <a:pt x="0" y="203"/>
                  </a:lnTo>
                  <a:lnTo>
                    <a:pt x="0" y="176"/>
                  </a:lnTo>
                  <a:lnTo>
                    <a:pt x="2" y="149"/>
                  </a:lnTo>
                  <a:lnTo>
                    <a:pt x="7" y="123"/>
                  </a:lnTo>
                  <a:lnTo>
                    <a:pt x="16" y="99"/>
                  </a:lnTo>
                  <a:lnTo>
                    <a:pt x="28" y="76"/>
                  </a:lnTo>
                  <a:lnTo>
                    <a:pt x="43" y="55"/>
                  </a:lnTo>
                  <a:lnTo>
                    <a:pt x="61" y="36"/>
                  </a:lnTo>
                  <a:lnTo>
                    <a:pt x="83" y="21"/>
                  </a:lnTo>
                  <a:lnTo>
                    <a:pt x="107" y="10"/>
                  </a:lnTo>
                  <a:lnTo>
                    <a:pt x="133" y="3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4927" y="2951"/>
              <a:ext cx="63" cy="85"/>
            </a:xfrm>
            <a:custGeom>
              <a:avLst/>
              <a:gdLst>
                <a:gd name="T0" fmla="*/ 107 w 634"/>
                <a:gd name="T1" fmla="*/ 2 h 848"/>
                <a:gd name="T2" fmla="*/ 123 w 634"/>
                <a:gd name="T3" fmla="*/ 16 h 848"/>
                <a:gd name="T4" fmla="*/ 152 w 634"/>
                <a:gd name="T5" fmla="*/ 44 h 848"/>
                <a:gd name="T6" fmla="*/ 191 w 634"/>
                <a:gd name="T7" fmla="*/ 81 h 848"/>
                <a:gd name="T8" fmla="*/ 239 w 634"/>
                <a:gd name="T9" fmla="*/ 128 h 848"/>
                <a:gd name="T10" fmla="*/ 294 w 634"/>
                <a:gd name="T11" fmla="*/ 183 h 848"/>
                <a:gd name="T12" fmla="*/ 351 w 634"/>
                <a:gd name="T13" fmla="*/ 242 h 848"/>
                <a:gd name="T14" fmla="*/ 408 w 634"/>
                <a:gd name="T15" fmla="*/ 305 h 848"/>
                <a:gd name="T16" fmla="*/ 465 w 634"/>
                <a:gd name="T17" fmla="*/ 369 h 848"/>
                <a:gd name="T18" fmla="*/ 518 w 634"/>
                <a:gd name="T19" fmla="*/ 432 h 848"/>
                <a:gd name="T20" fmla="*/ 563 w 634"/>
                <a:gd name="T21" fmla="*/ 494 h 848"/>
                <a:gd name="T22" fmla="*/ 600 w 634"/>
                <a:gd name="T23" fmla="*/ 551 h 848"/>
                <a:gd name="T24" fmla="*/ 624 w 634"/>
                <a:gd name="T25" fmla="*/ 606 h 848"/>
                <a:gd name="T26" fmla="*/ 634 w 634"/>
                <a:gd name="T27" fmla="*/ 662 h 848"/>
                <a:gd name="T28" fmla="*/ 628 w 634"/>
                <a:gd name="T29" fmla="*/ 718 h 848"/>
                <a:gd name="T30" fmla="*/ 604 w 634"/>
                <a:gd name="T31" fmla="*/ 769 h 848"/>
                <a:gd name="T32" fmla="*/ 561 w 634"/>
                <a:gd name="T33" fmla="*/ 813 h 848"/>
                <a:gd name="T34" fmla="*/ 515 w 634"/>
                <a:gd name="T35" fmla="*/ 837 h 848"/>
                <a:gd name="T36" fmla="*/ 463 w 634"/>
                <a:gd name="T37" fmla="*/ 848 h 848"/>
                <a:gd name="T38" fmla="*/ 408 w 634"/>
                <a:gd name="T39" fmla="*/ 845 h 848"/>
                <a:gd name="T40" fmla="*/ 358 w 634"/>
                <a:gd name="T41" fmla="*/ 827 h 848"/>
                <a:gd name="T42" fmla="*/ 316 w 634"/>
                <a:gd name="T43" fmla="*/ 795 h 848"/>
                <a:gd name="T44" fmla="*/ 279 w 634"/>
                <a:gd name="T45" fmla="*/ 740 h 848"/>
                <a:gd name="T46" fmla="*/ 233 w 634"/>
                <a:gd name="T47" fmla="*/ 676 h 848"/>
                <a:gd name="T48" fmla="*/ 184 w 634"/>
                <a:gd name="T49" fmla="*/ 618 h 848"/>
                <a:gd name="T50" fmla="*/ 134 w 634"/>
                <a:gd name="T51" fmla="*/ 567 h 848"/>
                <a:gd name="T52" fmla="*/ 88 w 634"/>
                <a:gd name="T53" fmla="*/ 524 h 848"/>
                <a:gd name="T54" fmla="*/ 48 w 634"/>
                <a:gd name="T55" fmla="*/ 490 h 848"/>
                <a:gd name="T56" fmla="*/ 19 w 634"/>
                <a:gd name="T57" fmla="*/ 466 h 848"/>
                <a:gd name="T58" fmla="*/ 3 w 634"/>
                <a:gd name="T59" fmla="*/ 454 h 848"/>
                <a:gd name="T60" fmla="*/ 2 w 634"/>
                <a:gd name="T61" fmla="*/ 450 h 848"/>
                <a:gd name="T62" fmla="*/ 10 w 634"/>
                <a:gd name="T63" fmla="*/ 428 h 848"/>
                <a:gd name="T64" fmla="*/ 26 w 634"/>
                <a:gd name="T65" fmla="*/ 384 h 848"/>
                <a:gd name="T66" fmla="*/ 45 w 634"/>
                <a:gd name="T67" fmla="*/ 319 h 848"/>
                <a:gd name="T68" fmla="*/ 67 w 634"/>
                <a:gd name="T69" fmla="*/ 233 h 848"/>
                <a:gd name="T70" fmla="*/ 88 w 634"/>
                <a:gd name="T71" fmla="*/ 126 h 848"/>
                <a:gd name="T72" fmla="*/ 105 w 634"/>
                <a:gd name="T73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4" h="848">
                  <a:moveTo>
                    <a:pt x="105" y="0"/>
                  </a:moveTo>
                  <a:lnTo>
                    <a:pt x="107" y="2"/>
                  </a:lnTo>
                  <a:lnTo>
                    <a:pt x="114" y="8"/>
                  </a:lnTo>
                  <a:lnTo>
                    <a:pt x="123" y="16"/>
                  </a:lnTo>
                  <a:lnTo>
                    <a:pt x="136" y="28"/>
                  </a:lnTo>
                  <a:lnTo>
                    <a:pt x="152" y="44"/>
                  </a:lnTo>
                  <a:lnTo>
                    <a:pt x="171" y="61"/>
                  </a:lnTo>
                  <a:lnTo>
                    <a:pt x="191" y="81"/>
                  </a:lnTo>
                  <a:lnTo>
                    <a:pt x="215" y="104"/>
                  </a:lnTo>
                  <a:lnTo>
                    <a:pt x="239" y="128"/>
                  </a:lnTo>
                  <a:lnTo>
                    <a:pt x="267" y="155"/>
                  </a:lnTo>
                  <a:lnTo>
                    <a:pt x="294" y="183"/>
                  </a:lnTo>
                  <a:lnTo>
                    <a:pt x="322" y="212"/>
                  </a:lnTo>
                  <a:lnTo>
                    <a:pt x="351" y="242"/>
                  </a:lnTo>
                  <a:lnTo>
                    <a:pt x="380" y="273"/>
                  </a:lnTo>
                  <a:lnTo>
                    <a:pt x="408" y="305"/>
                  </a:lnTo>
                  <a:lnTo>
                    <a:pt x="438" y="337"/>
                  </a:lnTo>
                  <a:lnTo>
                    <a:pt x="465" y="369"/>
                  </a:lnTo>
                  <a:lnTo>
                    <a:pt x="492" y="400"/>
                  </a:lnTo>
                  <a:lnTo>
                    <a:pt x="518" y="432"/>
                  </a:lnTo>
                  <a:lnTo>
                    <a:pt x="542" y="463"/>
                  </a:lnTo>
                  <a:lnTo>
                    <a:pt x="563" y="494"/>
                  </a:lnTo>
                  <a:lnTo>
                    <a:pt x="583" y="522"/>
                  </a:lnTo>
                  <a:lnTo>
                    <a:pt x="600" y="551"/>
                  </a:lnTo>
                  <a:lnTo>
                    <a:pt x="615" y="577"/>
                  </a:lnTo>
                  <a:lnTo>
                    <a:pt x="624" y="606"/>
                  </a:lnTo>
                  <a:lnTo>
                    <a:pt x="632" y="634"/>
                  </a:lnTo>
                  <a:lnTo>
                    <a:pt x="634" y="662"/>
                  </a:lnTo>
                  <a:lnTo>
                    <a:pt x="633" y="690"/>
                  </a:lnTo>
                  <a:lnTo>
                    <a:pt x="628" y="718"/>
                  </a:lnTo>
                  <a:lnTo>
                    <a:pt x="618" y="744"/>
                  </a:lnTo>
                  <a:lnTo>
                    <a:pt x="604" y="769"/>
                  </a:lnTo>
                  <a:lnTo>
                    <a:pt x="585" y="792"/>
                  </a:lnTo>
                  <a:lnTo>
                    <a:pt x="561" y="813"/>
                  </a:lnTo>
                  <a:lnTo>
                    <a:pt x="539" y="827"/>
                  </a:lnTo>
                  <a:lnTo>
                    <a:pt x="515" y="837"/>
                  </a:lnTo>
                  <a:lnTo>
                    <a:pt x="489" y="844"/>
                  </a:lnTo>
                  <a:lnTo>
                    <a:pt x="463" y="848"/>
                  </a:lnTo>
                  <a:lnTo>
                    <a:pt x="436" y="848"/>
                  </a:lnTo>
                  <a:lnTo>
                    <a:pt x="408" y="845"/>
                  </a:lnTo>
                  <a:lnTo>
                    <a:pt x="382" y="838"/>
                  </a:lnTo>
                  <a:lnTo>
                    <a:pt x="358" y="827"/>
                  </a:lnTo>
                  <a:lnTo>
                    <a:pt x="335" y="813"/>
                  </a:lnTo>
                  <a:lnTo>
                    <a:pt x="316" y="795"/>
                  </a:lnTo>
                  <a:lnTo>
                    <a:pt x="300" y="774"/>
                  </a:lnTo>
                  <a:lnTo>
                    <a:pt x="279" y="740"/>
                  </a:lnTo>
                  <a:lnTo>
                    <a:pt x="257" y="707"/>
                  </a:lnTo>
                  <a:lnTo>
                    <a:pt x="233" y="676"/>
                  </a:lnTo>
                  <a:lnTo>
                    <a:pt x="209" y="646"/>
                  </a:lnTo>
                  <a:lnTo>
                    <a:pt x="184" y="618"/>
                  </a:lnTo>
                  <a:lnTo>
                    <a:pt x="159" y="591"/>
                  </a:lnTo>
                  <a:lnTo>
                    <a:pt x="134" y="567"/>
                  </a:lnTo>
                  <a:lnTo>
                    <a:pt x="111" y="544"/>
                  </a:lnTo>
                  <a:lnTo>
                    <a:pt x="88" y="524"/>
                  </a:lnTo>
                  <a:lnTo>
                    <a:pt x="67" y="506"/>
                  </a:lnTo>
                  <a:lnTo>
                    <a:pt x="48" y="490"/>
                  </a:lnTo>
                  <a:lnTo>
                    <a:pt x="32" y="477"/>
                  </a:lnTo>
                  <a:lnTo>
                    <a:pt x="19" y="466"/>
                  </a:lnTo>
                  <a:lnTo>
                    <a:pt x="9" y="460"/>
                  </a:lnTo>
                  <a:lnTo>
                    <a:pt x="3" y="454"/>
                  </a:lnTo>
                  <a:lnTo>
                    <a:pt x="0" y="453"/>
                  </a:lnTo>
                  <a:lnTo>
                    <a:pt x="2" y="450"/>
                  </a:lnTo>
                  <a:lnTo>
                    <a:pt x="5" y="442"/>
                  </a:lnTo>
                  <a:lnTo>
                    <a:pt x="10" y="428"/>
                  </a:lnTo>
                  <a:lnTo>
                    <a:pt x="18" y="409"/>
                  </a:lnTo>
                  <a:lnTo>
                    <a:pt x="26" y="384"/>
                  </a:lnTo>
                  <a:lnTo>
                    <a:pt x="35" y="354"/>
                  </a:lnTo>
                  <a:lnTo>
                    <a:pt x="45" y="319"/>
                  </a:lnTo>
                  <a:lnTo>
                    <a:pt x="56" y="279"/>
                  </a:lnTo>
                  <a:lnTo>
                    <a:pt x="67" y="233"/>
                  </a:lnTo>
                  <a:lnTo>
                    <a:pt x="78" y="182"/>
                  </a:lnTo>
                  <a:lnTo>
                    <a:pt x="88" y="126"/>
                  </a:lnTo>
                  <a:lnTo>
                    <a:pt x="96" y="66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4892" y="2716"/>
              <a:ext cx="65" cy="65"/>
            </a:xfrm>
            <a:custGeom>
              <a:avLst/>
              <a:gdLst>
                <a:gd name="T0" fmla="*/ 325 w 652"/>
                <a:gd name="T1" fmla="*/ 0 h 654"/>
                <a:gd name="T2" fmla="*/ 370 w 652"/>
                <a:gd name="T3" fmla="*/ 4 h 654"/>
                <a:gd name="T4" fmla="*/ 413 w 652"/>
                <a:gd name="T5" fmla="*/ 11 h 654"/>
                <a:gd name="T6" fmla="*/ 452 w 652"/>
                <a:gd name="T7" fmla="*/ 26 h 654"/>
                <a:gd name="T8" fmla="*/ 490 w 652"/>
                <a:gd name="T9" fmla="*/ 44 h 654"/>
                <a:gd name="T10" fmla="*/ 525 w 652"/>
                <a:gd name="T11" fmla="*/ 68 h 654"/>
                <a:gd name="T12" fmla="*/ 556 w 652"/>
                <a:gd name="T13" fmla="*/ 96 h 654"/>
                <a:gd name="T14" fmla="*/ 583 w 652"/>
                <a:gd name="T15" fmla="*/ 128 h 654"/>
                <a:gd name="T16" fmla="*/ 607 w 652"/>
                <a:gd name="T17" fmla="*/ 162 h 654"/>
                <a:gd name="T18" fmla="*/ 625 w 652"/>
                <a:gd name="T19" fmla="*/ 200 h 654"/>
                <a:gd name="T20" fmla="*/ 640 w 652"/>
                <a:gd name="T21" fmla="*/ 241 h 654"/>
                <a:gd name="T22" fmla="*/ 648 w 652"/>
                <a:gd name="T23" fmla="*/ 282 h 654"/>
                <a:gd name="T24" fmla="*/ 652 w 652"/>
                <a:gd name="T25" fmla="*/ 327 h 654"/>
                <a:gd name="T26" fmla="*/ 648 w 652"/>
                <a:gd name="T27" fmla="*/ 371 h 654"/>
                <a:gd name="T28" fmla="*/ 640 w 652"/>
                <a:gd name="T29" fmla="*/ 414 h 654"/>
                <a:gd name="T30" fmla="*/ 625 w 652"/>
                <a:gd name="T31" fmla="*/ 455 h 654"/>
                <a:gd name="T32" fmla="*/ 607 w 652"/>
                <a:gd name="T33" fmla="*/ 492 h 654"/>
                <a:gd name="T34" fmla="*/ 583 w 652"/>
                <a:gd name="T35" fmla="*/ 527 h 654"/>
                <a:gd name="T36" fmla="*/ 556 w 652"/>
                <a:gd name="T37" fmla="*/ 559 h 654"/>
                <a:gd name="T38" fmla="*/ 525 w 652"/>
                <a:gd name="T39" fmla="*/ 586 h 654"/>
                <a:gd name="T40" fmla="*/ 490 w 652"/>
                <a:gd name="T41" fmla="*/ 609 h 654"/>
                <a:gd name="T42" fmla="*/ 452 w 652"/>
                <a:gd name="T43" fmla="*/ 629 h 654"/>
                <a:gd name="T44" fmla="*/ 413 w 652"/>
                <a:gd name="T45" fmla="*/ 642 h 654"/>
                <a:gd name="T46" fmla="*/ 370 w 652"/>
                <a:gd name="T47" fmla="*/ 651 h 654"/>
                <a:gd name="T48" fmla="*/ 325 w 652"/>
                <a:gd name="T49" fmla="*/ 654 h 654"/>
                <a:gd name="T50" fmla="*/ 282 w 652"/>
                <a:gd name="T51" fmla="*/ 651 h 654"/>
                <a:gd name="T52" fmla="*/ 239 w 652"/>
                <a:gd name="T53" fmla="*/ 642 h 654"/>
                <a:gd name="T54" fmla="*/ 199 w 652"/>
                <a:gd name="T55" fmla="*/ 629 h 654"/>
                <a:gd name="T56" fmla="*/ 162 w 652"/>
                <a:gd name="T57" fmla="*/ 609 h 654"/>
                <a:gd name="T58" fmla="*/ 127 w 652"/>
                <a:gd name="T59" fmla="*/ 586 h 654"/>
                <a:gd name="T60" fmla="*/ 96 w 652"/>
                <a:gd name="T61" fmla="*/ 559 h 654"/>
                <a:gd name="T62" fmla="*/ 68 w 652"/>
                <a:gd name="T63" fmla="*/ 527 h 654"/>
                <a:gd name="T64" fmla="*/ 45 w 652"/>
                <a:gd name="T65" fmla="*/ 492 h 654"/>
                <a:gd name="T66" fmla="*/ 27 w 652"/>
                <a:gd name="T67" fmla="*/ 455 h 654"/>
                <a:gd name="T68" fmla="*/ 12 w 652"/>
                <a:gd name="T69" fmla="*/ 414 h 654"/>
                <a:gd name="T70" fmla="*/ 4 w 652"/>
                <a:gd name="T71" fmla="*/ 371 h 654"/>
                <a:gd name="T72" fmla="*/ 0 w 652"/>
                <a:gd name="T73" fmla="*/ 327 h 654"/>
                <a:gd name="T74" fmla="*/ 4 w 652"/>
                <a:gd name="T75" fmla="*/ 282 h 654"/>
                <a:gd name="T76" fmla="*/ 12 w 652"/>
                <a:gd name="T77" fmla="*/ 241 h 654"/>
                <a:gd name="T78" fmla="*/ 27 w 652"/>
                <a:gd name="T79" fmla="*/ 200 h 654"/>
                <a:gd name="T80" fmla="*/ 45 w 652"/>
                <a:gd name="T81" fmla="*/ 162 h 654"/>
                <a:gd name="T82" fmla="*/ 68 w 652"/>
                <a:gd name="T83" fmla="*/ 128 h 654"/>
                <a:gd name="T84" fmla="*/ 96 w 652"/>
                <a:gd name="T85" fmla="*/ 96 h 654"/>
                <a:gd name="T86" fmla="*/ 127 w 652"/>
                <a:gd name="T87" fmla="*/ 68 h 654"/>
                <a:gd name="T88" fmla="*/ 162 w 652"/>
                <a:gd name="T89" fmla="*/ 44 h 654"/>
                <a:gd name="T90" fmla="*/ 199 w 652"/>
                <a:gd name="T91" fmla="*/ 26 h 654"/>
                <a:gd name="T92" fmla="*/ 239 w 652"/>
                <a:gd name="T93" fmla="*/ 11 h 654"/>
                <a:gd name="T94" fmla="*/ 282 w 652"/>
                <a:gd name="T95" fmla="*/ 4 h 654"/>
                <a:gd name="T96" fmla="*/ 325 w 652"/>
                <a:gd name="T97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2" h="654">
                  <a:moveTo>
                    <a:pt x="325" y="0"/>
                  </a:moveTo>
                  <a:lnTo>
                    <a:pt x="370" y="4"/>
                  </a:lnTo>
                  <a:lnTo>
                    <a:pt x="413" y="11"/>
                  </a:lnTo>
                  <a:lnTo>
                    <a:pt x="452" y="26"/>
                  </a:lnTo>
                  <a:lnTo>
                    <a:pt x="490" y="44"/>
                  </a:lnTo>
                  <a:lnTo>
                    <a:pt x="525" y="68"/>
                  </a:lnTo>
                  <a:lnTo>
                    <a:pt x="556" y="96"/>
                  </a:lnTo>
                  <a:lnTo>
                    <a:pt x="583" y="128"/>
                  </a:lnTo>
                  <a:lnTo>
                    <a:pt x="607" y="162"/>
                  </a:lnTo>
                  <a:lnTo>
                    <a:pt x="625" y="200"/>
                  </a:lnTo>
                  <a:lnTo>
                    <a:pt x="640" y="241"/>
                  </a:lnTo>
                  <a:lnTo>
                    <a:pt x="648" y="282"/>
                  </a:lnTo>
                  <a:lnTo>
                    <a:pt x="652" y="327"/>
                  </a:lnTo>
                  <a:lnTo>
                    <a:pt x="648" y="371"/>
                  </a:lnTo>
                  <a:lnTo>
                    <a:pt x="640" y="414"/>
                  </a:lnTo>
                  <a:lnTo>
                    <a:pt x="625" y="455"/>
                  </a:lnTo>
                  <a:lnTo>
                    <a:pt x="607" y="492"/>
                  </a:lnTo>
                  <a:lnTo>
                    <a:pt x="583" y="527"/>
                  </a:lnTo>
                  <a:lnTo>
                    <a:pt x="556" y="559"/>
                  </a:lnTo>
                  <a:lnTo>
                    <a:pt x="525" y="586"/>
                  </a:lnTo>
                  <a:lnTo>
                    <a:pt x="490" y="609"/>
                  </a:lnTo>
                  <a:lnTo>
                    <a:pt x="452" y="629"/>
                  </a:lnTo>
                  <a:lnTo>
                    <a:pt x="413" y="642"/>
                  </a:lnTo>
                  <a:lnTo>
                    <a:pt x="370" y="651"/>
                  </a:lnTo>
                  <a:lnTo>
                    <a:pt x="325" y="654"/>
                  </a:lnTo>
                  <a:lnTo>
                    <a:pt x="282" y="651"/>
                  </a:lnTo>
                  <a:lnTo>
                    <a:pt x="239" y="642"/>
                  </a:lnTo>
                  <a:lnTo>
                    <a:pt x="199" y="629"/>
                  </a:lnTo>
                  <a:lnTo>
                    <a:pt x="162" y="609"/>
                  </a:lnTo>
                  <a:lnTo>
                    <a:pt x="127" y="586"/>
                  </a:lnTo>
                  <a:lnTo>
                    <a:pt x="96" y="559"/>
                  </a:lnTo>
                  <a:lnTo>
                    <a:pt x="68" y="527"/>
                  </a:lnTo>
                  <a:lnTo>
                    <a:pt x="45" y="492"/>
                  </a:lnTo>
                  <a:lnTo>
                    <a:pt x="27" y="455"/>
                  </a:lnTo>
                  <a:lnTo>
                    <a:pt x="12" y="414"/>
                  </a:lnTo>
                  <a:lnTo>
                    <a:pt x="4" y="371"/>
                  </a:lnTo>
                  <a:lnTo>
                    <a:pt x="0" y="327"/>
                  </a:lnTo>
                  <a:lnTo>
                    <a:pt x="4" y="282"/>
                  </a:lnTo>
                  <a:lnTo>
                    <a:pt x="12" y="241"/>
                  </a:lnTo>
                  <a:lnTo>
                    <a:pt x="27" y="200"/>
                  </a:lnTo>
                  <a:lnTo>
                    <a:pt x="45" y="162"/>
                  </a:lnTo>
                  <a:lnTo>
                    <a:pt x="68" y="128"/>
                  </a:lnTo>
                  <a:lnTo>
                    <a:pt x="96" y="96"/>
                  </a:lnTo>
                  <a:lnTo>
                    <a:pt x="127" y="68"/>
                  </a:lnTo>
                  <a:lnTo>
                    <a:pt x="162" y="44"/>
                  </a:lnTo>
                  <a:lnTo>
                    <a:pt x="199" y="26"/>
                  </a:lnTo>
                  <a:lnTo>
                    <a:pt x="239" y="11"/>
                  </a:lnTo>
                  <a:lnTo>
                    <a:pt x="282" y="4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" name="TextBox 27"/>
          <p:cNvSpPr txBox="1"/>
          <p:nvPr/>
        </p:nvSpPr>
        <p:spPr>
          <a:xfrm>
            <a:off x="7394593" y="471612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Threat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631" y="1224398"/>
            <a:ext cx="38940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ko-KR" altLang="en-US" sz="1600" dirty="0"/>
              <a:t>대학생에 특화된 소규모 </a:t>
            </a:r>
            <a:r>
              <a:rPr lang="ko-KR" altLang="en-US" sz="1600" dirty="0" err="1"/>
              <a:t>크라우드펀딩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서비스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• </a:t>
            </a:r>
            <a:r>
              <a:rPr lang="ko-KR" altLang="en-US" sz="1600" dirty="0"/>
              <a:t>기존에 없던 대학생들의 창의적인</a:t>
            </a:r>
            <a:endParaRPr lang="en-US" altLang="ko-KR" sz="1600" dirty="0"/>
          </a:p>
          <a:p>
            <a:r>
              <a:rPr lang="ko-KR" altLang="en-US" sz="1600" dirty="0"/>
              <a:t>아이디어를 실현시킬  기회를 제공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8462322" y="1243579"/>
            <a:ext cx="3501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• </a:t>
            </a:r>
            <a:r>
              <a:rPr lang="ko-KR" altLang="en-US" sz="1600" dirty="0"/>
              <a:t>대학생 한정으로 인한 상대적으로 좁은 </a:t>
            </a:r>
            <a:r>
              <a:rPr lang="ko-KR" altLang="en-US" sz="1600" dirty="0" err="1"/>
              <a:t>타겟층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• </a:t>
            </a:r>
            <a:r>
              <a:rPr lang="ko-KR" altLang="en-US" sz="1600" dirty="0"/>
              <a:t>서비스 초기 신뢰성 확보의 어려움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10009" y="4495014"/>
            <a:ext cx="3486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• </a:t>
            </a:r>
            <a:r>
              <a:rPr lang="ko-KR" altLang="en-US" sz="1600" dirty="0"/>
              <a:t>사기 사례 증가로 인한 사람들의 </a:t>
            </a:r>
            <a:endParaRPr lang="en-US" altLang="ko-KR" sz="1600" dirty="0"/>
          </a:p>
          <a:p>
            <a:r>
              <a:rPr lang="ko-KR" altLang="en-US" sz="1600" dirty="0"/>
              <a:t>부정적인 인식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• </a:t>
            </a:r>
            <a:r>
              <a:rPr lang="ko-KR" altLang="en-US" sz="1600" dirty="0" err="1"/>
              <a:t>크라우드펀딩</a:t>
            </a:r>
            <a:r>
              <a:rPr lang="ko-KR" altLang="en-US" sz="1600" dirty="0"/>
              <a:t> 경쟁 업체들의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8955" y="4179059"/>
            <a:ext cx="308644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• </a:t>
            </a:r>
            <a:r>
              <a:rPr lang="ko-KR" altLang="en-US" sz="1600" dirty="0" err="1"/>
              <a:t>회원가입시</a:t>
            </a:r>
            <a:r>
              <a:rPr lang="ko-KR" altLang="en-US" sz="1600" dirty="0"/>
              <a:t> 학교 메일을 통한 </a:t>
            </a:r>
            <a:endParaRPr lang="en-US" altLang="ko-KR" sz="1600" dirty="0"/>
          </a:p>
          <a:p>
            <a:r>
              <a:rPr lang="ko-KR" altLang="en-US" sz="1600" dirty="0"/>
              <a:t>대학생 인증으로 신뢰성 확보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• </a:t>
            </a:r>
            <a:r>
              <a:rPr lang="ko-KR" altLang="en-US" sz="1600" dirty="0"/>
              <a:t>대학생을 대상으로 특화 시킨 </a:t>
            </a:r>
            <a:endParaRPr lang="en-US" altLang="ko-KR" sz="1600" dirty="0"/>
          </a:p>
          <a:p>
            <a:r>
              <a:rPr lang="ko-KR" altLang="en-US" sz="1600" dirty="0"/>
              <a:t>틈새시장 서비스</a:t>
            </a:r>
            <a:endParaRPr lang="en-US" altLang="ko-KR" sz="16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70930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7049" y="6315255"/>
            <a:ext cx="1697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Made By Why Not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7529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요구사항 정의서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신청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4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2" name="다이어그램 1"/>
          <p:cNvGraphicFramePr/>
          <p:nvPr/>
        </p:nvGraphicFramePr>
        <p:xfrm>
          <a:off x="416261" y="1165476"/>
          <a:ext cx="10687168" cy="4914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62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7049" y="6315255"/>
            <a:ext cx="1697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Made By Why Not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7529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요구사항 정의서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4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심사</a:t>
            </a:r>
            <a:r>
              <a:rPr lang="en-US" altLang="ko-KR" sz="4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4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2" name="다이어그램 1"/>
          <p:cNvGraphicFramePr/>
          <p:nvPr/>
        </p:nvGraphicFramePr>
        <p:xfrm>
          <a:off x="416261" y="1165476"/>
          <a:ext cx="10687168" cy="4914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12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유즈케이스</a:t>
            </a:r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모델링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2011" y="4404360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유즈케이스 요약 명세서</a:t>
            </a:r>
            <a:endParaRPr lang="en-US" altLang="ko-KR" sz="1600" b="1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유즈케이스 다이어그램</a:t>
            </a:r>
            <a:endParaRPr lang="en-US" altLang="ko-KR" sz="1600" b="1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분석 </a:t>
            </a:r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27000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4112"/>
          <a:stretch/>
        </p:blipFill>
        <p:spPr>
          <a:xfrm>
            <a:off x="-1" y="0"/>
            <a:ext cx="12192000" cy="728011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72863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다이아몬드 103"/>
          <p:cNvSpPr/>
          <p:nvPr/>
        </p:nvSpPr>
        <p:spPr>
          <a:xfrm>
            <a:off x="10426638" y="4911975"/>
            <a:ext cx="4178452" cy="4178452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 rot="2700000" flipH="1">
            <a:off x="2607368" y="2858418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 rot="2700000" flipH="1">
            <a:off x="2607355" y="3355490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0" y="2688344"/>
            <a:ext cx="12192000" cy="840547"/>
          </a:xfrm>
          <a:prstGeom prst="rect">
            <a:avLst/>
          </a:prstGeom>
          <a:solidFill>
            <a:srgbClr val="21D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1090767" y="2817419"/>
            <a:ext cx="2702984" cy="2143100"/>
            <a:chOff x="1090767" y="2561224"/>
            <a:chExt cx="2702984" cy="2143100"/>
          </a:xfrm>
          <a:solidFill>
            <a:srgbClr val="21D4B6"/>
          </a:solidFill>
        </p:grpSpPr>
        <p:sp>
          <p:nvSpPr>
            <p:cNvPr id="127" name="이등변 삼각형 126"/>
            <p:cNvSpPr/>
            <p:nvPr/>
          </p:nvSpPr>
          <p:spPr>
            <a:xfrm rot="10800000">
              <a:off x="2199189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128" name="TextBox 12"/>
            <p:cNvSpPr txBox="1"/>
            <p:nvPr/>
          </p:nvSpPr>
          <p:spPr>
            <a:xfrm>
              <a:off x="1090767" y="2561224"/>
              <a:ext cx="270298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4. 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 분석</a:t>
              </a:r>
            </a:p>
          </p:txBody>
        </p:sp>
        <p:sp>
          <p:nvSpPr>
            <p:cNvPr id="129" name="TextBox 21"/>
            <p:cNvSpPr txBox="1"/>
            <p:nvPr/>
          </p:nvSpPr>
          <p:spPr>
            <a:xfrm>
              <a:off x="1777655" y="3503995"/>
              <a:ext cx="17283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벤치마킹 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en-US" altLang="ko-KR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SWOT</a:t>
              </a:r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분석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요구사항 정의서</a:t>
              </a:r>
            </a:p>
            <a:p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4418297" y="2817419"/>
            <a:ext cx="3355406" cy="1866101"/>
            <a:chOff x="4418297" y="2561224"/>
            <a:chExt cx="3355406" cy="1866101"/>
          </a:xfrm>
          <a:solidFill>
            <a:srgbClr val="21D4B6"/>
          </a:solidFill>
        </p:grpSpPr>
        <p:sp>
          <p:nvSpPr>
            <p:cNvPr id="124" name="이등변 삼각형 123"/>
            <p:cNvSpPr/>
            <p:nvPr/>
          </p:nvSpPr>
          <p:spPr>
            <a:xfrm rot="10800000">
              <a:off x="5852931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125" name="TextBox 13"/>
            <p:cNvSpPr txBox="1"/>
            <p:nvPr/>
          </p:nvSpPr>
          <p:spPr>
            <a:xfrm>
              <a:off x="4418297" y="2561224"/>
              <a:ext cx="3355406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5.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2800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유즈케이스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모델링</a:t>
              </a:r>
            </a:p>
          </p:txBody>
        </p:sp>
        <p:sp>
          <p:nvSpPr>
            <p:cNvPr id="126" name="TextBox 22"/>
            <p:cNvSpPr txBox="1"/>
            <p:nvPr/>
          </p:nvSpPr>
          <p:spPr>
            <a:xfrm>
              <a:off x="5340024" y="3503995"/>
              <a:ext cx="242566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유즈케이스</a:t>
              </a:r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 다이어그램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ko-KR" altLang="en-US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유즈케이스</a:t>
              </a:r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 요약명세서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분석 클래스 다이어그램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8400657" y="2817419"/>
            <a:ext cx="2698175" cy="1312103"/>
            <a:chOff x="8400657" y="2561224"/>
            <a:chExt cx="2698175" cy="1312103"/>
          </a:xfrm>
          <a:solidFill>
            <a:srgbClr val="21D4B6"/>
          </a:solidFill>
        </p:grpSpPr>
        <p:sp>
          <p:nvSpPr>
            <p:cNvPr id="121" name="이등변 삼각형 120"/>
            <p:cNvSpPr/>
            <p:nvPr/>
          </p:nvSpPr>
          <p:spPr>
            <a:xfrm rot="10800000">
              <a:off x="9506673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122" name="TextBox 14"/>
            <p:cNvSpPr txBox="1"/>
            <p:nvPr/>
          </p:nvSpPr>
          <p:spPr>
            <a:xfrm>
              <a:off x="8400657" y="2561224"/>
              <a:ext cx="269817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6. 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사용자 </a:t>
              </a:r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UI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설계</a:t>
              </a:r>
            </a:p>
          </p:txBody>
        </p:sp>
        <p:sp>
          <p:nvSpPr>
            <p:cNvPr id="123" name="TextBox 23"/>
            <p:cNvSpPr txBox="1"/>
            <p:nvPr/>
          </p:nvSpPr>
          <p:spPr>
            <a:xfrm>
              <a:off x="8737923" y="3503995"/>
              <a:ext cx="10935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화면설계</a:t>
              </a:r>
              <a:r>
                <a:rPr lang="en-US" altLang="ko-KR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 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16261" y="304949"/>
            <a:ext cx="24497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INDEX</a:t>
            </a:r>
            <a:endParaRPr lang="ko-KR" altLang="en-US" sz="6600" spc="-150" dirty="0">
              <a:solidFill>
                <a:schemeClr val="tx1">
                  <a:lumMod val="85000"/>
                  <a:lumOff val="15000"/>
                </a:schemeClr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8631" y="574945"/>
            <a:ext cx="87630" cy="37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60966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mmary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" t="8870" r="6494" b="16962"/>
          <a:stretch/>
        </p:blipFill>
        <p:spPr bwMode="auto">
          <a:xfrm>
            <a:off x="0" y="1"/>
            <a:ext cx="121984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143" y="3790376"/>
            <a:ext cx="5495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유즈케이스</a:t>
            </a:r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요약명세서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9513" y="3955307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12556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91"/>
            <a:ext cx="12192000" cy="777710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/>
          <p:cNvSpPr txBox="1"/>
          <p:nvPr/>
        </p:nvSpPr>
        <p:spPr>
          <a:xfrm>
            <a:off x="492243" y="356778"/>
            <a:ext cx="4955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유즈케이스 요약 명세서</a:t>
            </a:r>
            <a:endParaRPr lang="ko-KR" altLang="en-US" sz="4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552489"/>
            <a:ext cx="87630" cy="378025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57889" y="1431283"/>
          <a:ext cx="11276231" cy="462610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95538">
                  <a:extLst>
                    <a:ext uri="{9D8B030D-6E8A-4147-A177-3AD203B41FA5}">
                      <a16:colId xmlns="" xmlns:a16="http://schemas.microsoft.com/office/drawing/2014/main" val="3143208759"/>
                    </a:ext>
                  </a:extLst>
                </a:gridCol>
                <a:gridCol w="2403675">
                  <a:extLst>
                    <a:ext uri="{9D8B030D-6E8A-4147-A177-3AD203B41FA5}">
                      <a16:colId xmlns="" xmlns:a16="http://schemas.microsoft.com/office/drawing/2014/main" val="2503565950"/>
                    </a:ext>
                  </a:extLst>
                </a:gridCol>
                <a:gridCol w="4707644">
                  <a:extLst>
                    <a:ext uri="{9D8B030D-6E8A-4147-A177-3AD203B41FA5}">
                      <a16:colId xmlns="" xmlns:a16="http://schemas.microsoft.com/office/drawing/2014/main" val="2208283506"/>
                    </a:ext>
                  </a:extLst>
                </a:gridCol>
                <a:gridCol w="1969374">
                  <a:extLst>
                    <a:ext uri="{9D8B030D-6E8A-4147-A177-3AD203B41FA5}">
                      <a16:colId xmlns="" xmlns:a16="http://schemas.microsoft.com/office/drawing/2014/main" val="216947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유즈케이스</a:t>
                      </a:r>
                      <a:r>
                        <a:rPr lang="ko-KR" altLang="en-US" sz="1100" dirty="0"/>
                        <a:t> 번호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유즈케이스명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유즈케이스 내용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담당자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="" xmlns:a16="http://schemas.microsoft.com/office/drawing/2014/main" val="400872621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UC001-1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 목록 보기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사용자가 프로젝트 목록을 확인한다</a:t>
                      </a:r>
                      <a:r>
                        <a:rPr lang="en-US" altLang="ko-KR" sz="1100"/>
                        <a:t>.</a:t>
                      </a:r>
                      <a:endParaRPr lang="ko-KR" altLang="en-US" sz="110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이혜린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296332034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UC001-2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프로젝트 목록 보기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메이커가 내 프로젝트 목록을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이혜린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UC001-3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프로젝트 목록 보기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서포터가 자신이 후원한 프로젝트 목록을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이혜린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UC002-1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 상세 보기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사용자가</a:t>
                      </a:r>
                      <a:r>
                        <a:rPr lang="ko-KR" altLang="en-US" sz="1100" baseline="0"/>
                        <a:t> 프로젝트 상세정보를 확인한다</a:t>
                      </a:r>
                      <a:r>
                        <a:rPr lang="en-US" altLang="ko-KR" sz="1100" baseline="0"/>
                        <a:t>.</a:t>
                      </a:r>
                      <a:endParaRPr lang="ko-KR" altLang="en-US" sz="110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이혜린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4511821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UC002-2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상세 보기 서비스 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메이커가 프로젝트 상세정보를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이혜린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UC002-3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상세 보기 서비스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관리자가 프로젝트 상세보기를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이혜린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 신청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사용자가 프로젝트 신청한다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이혜린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 검색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사용자가 시스템이 가진 프로젝트 목록 중 원하는 프로젝트를 검색한다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이승규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332115562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 취소 신청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사용자가 등록한 프로젝트를 취소한다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이승규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473568460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 삭제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시스템이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프로젝트를 자동으로 삭제한다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이승규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 심사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관리자가 프로젝트 심사를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임호근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37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 수정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관리자가 프로젝트를 수정한다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임호근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435587748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UC009-1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서포터 목록보기 서비스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메이커가 자신이 유치한 프로젝트의 서포터 목록을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김주영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416311879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UC009-2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서포터 목록보기 서비스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관리자가 전체 서포터 목록을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김주영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168913053"/>
                  </a:ext>
                </a:extLst>
              </a:tr>
              <a:tr h="262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UC0010-1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서포터 상세 보기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메이커가 서포터의 상세정보를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김현용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4189391114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UC0010-2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서포터 상세 보기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관리자가 서포터의 상세정보를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김현용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096931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425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91"/>
            <a:ext cx="12192000" cy="777710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TextBox 7"/>
          <p:cNvSpPr txBox="1"/>
          <p:nvPr/>
        </p:nvSpPr>
        <p:spPr>
          <a:xfrm>
            <a:off x="492243" y="356778"/>
            <a:ext cx="4955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유즈케이스 요약 명세서</a:t>
            </a:r>
            <a:endParaRPr lang="ko-KR" altLang="en-US" sz="4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552489"/>
            <a:ext cx="87630" cy="378025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57889" y="1431283"/>
          <a:ext cx="11276231" cy="420244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95538">
                  <a:extLst>
                    <a:ext uri="{9D8B030D-6E8A-4147-A177-3AD203B41FA5}">
                      <a16:colId xmlns="" xmlns:a16="http://schemas.microsoft.com/office/drawing/2014/main" val="3143208759"/>
                    </a:ext>
                  </a:extLst>
                </a:gridCol>
                <a:gridCol w="2403675">
                  <a:extLst>
                    <a:ext uri="{9D8B030D-6E8A-4147-A177-3AD203B41FA5}">
                      <a16:colId xmlns="" xmlns:a16="http://schemas.microsoft.com/office/drawing/2014/main" val="2503565950"/>
                    </a:ext>
                  </a:extLst>
                </a:gridCol>
                <a:gridCol w="4707644">
                  <a:extLst>
                    <a:ext uri="{9D8B030D-6E8A-4147-A177-3AD203B41FA5}">
                      <a16:colId xmlns="" xmlns:a16="http://schemas.microsoft.com/office/drawing/2014/main" val="2208283506"/>
                    </a:ext>
                  </a:extLst>
                </a:gridCol>
                <a:gridCol w="1969374">
                  <a:extLst>
                    <a:ext uri="{9D8B030D-6E8A-4147-A177-3AD203B41FA5}">
                      <a16:colId xmlns="" xmlns:a16="http://schemas.microsoft.com/office/drawing/2014/main" val="216947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유즈케이스</a:t>
                      </a:r>
                      <a:r>
                        <a:rPr lang="ko-KR" altLang="en-US" sz="1100" dirty="0"/>
                        <a:t> 번호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유즈케이스명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유즈케이스 내용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담당자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="" xmlns:a16="http://schemas.microsoft.com/office/drawing/2014/main" val="400872621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UC011-1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서포터 검색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사용자가 서포터</a:t>
                      </a:r>
                      <a:r>
                        <a:rPr lang="ko-KR" altLang="en-US" sz="1100" baseline="0" dirty="0"/>
                        <a:t> 목록 중 원하는 서포터를 검색한다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김주영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296332034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UC011-2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서포터 검색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관리자가 서포터</a:t>
                      </a:r>
                      <a:r>
                        <a:rPr lang="ko-KR" altLang="en-US" sz="1100" baseline="0" dirty="0"/>
                        <a:t> 목록 중 원하는 서포터를 검색한다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김주영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UC012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후원 신청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사용자가 후원을 신청한다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이승규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UC013-1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후원 취소 신청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서포터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baseline="0" dirty="0"/>
                        <a:t>가 후원취소를 한다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김주영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4511821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UC013-2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후원 취소 신청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관리자가 후원 취소를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ko-KR" altLang="en-US" sz="1100" dirty="0"/>
                        <a:t>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김주영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후원 취소 대기자 목록 보기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관리자가 후원 취소 대기자 목록을 확인한다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윤현우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후원 취소 대기자 검색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메이커가 후원 취소자 목록 중 원하는 후원 취소 </a:t>
                      </a:r>
                      <a:r>
                        <a:rPr lang="ko-KR" altLang="en-US" sz="1100" dirty="0" err="1"/>
                        <a:t>대기자를</a:t>
                      </a:r>
                      <a:r>
                        <a:rPr lang="ko-KR" altLang="en-US" sz="1100" dirty="0"/>
                        <a:t> 검색한다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윤현우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UC016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환불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관리자가 환불 처리를 제공한다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윤현우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332115562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유사도 검사 서비스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사용자가 유사도 검사 서비스를 제공받는다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김주영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473568460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서비스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사용자가 회원가입을 진행한다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임호근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서비스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사용자가 </a:t>
                      </a:r>
                      <a:r>
                        <a:rPr lang="ko-KR" altLang="en-US" sz="1100" dirty="0" err="1"/>
                        <a:t>로그인을</a:t>
                      </a:r>
                      <a:r>
                        <a:rPr lang="ko-KR" altLang="en-US" sz="1100" dirty="0"/>
                        <a:t>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임호근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목록보기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사용자와 관리자가 쪽지 목록정보를 확인한다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윤현우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상세보기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사용자와 관리자가 쪽지 상세정보를 확인한다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윤현우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전송하기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사용자와 관리자가 쪽지를 전송한다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윤현우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62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검색하기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사용자와 관리자가 쪽지를 검색한다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윤현우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219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77"/>
          <a:stretch/>
        </p:blipFill>
        <p:spPr bwMode="auto">
          <a:xfrm>
            <a:off x="-137031" y="-77078"/>
            <a:ext cx="12319506" cy="693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64567" y="2228276"/>
            <a:ext cx="5495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유즈케이스</a:t>
            </a:r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다이어그램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23956" y="2434570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42605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41710"/>
            <a:ext cx="12192000" cy="416293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5122" name="Picture 2" descr="\\Nas\hdd1\웹프로젝트(6인)-최종프로젝트\22. 발표PPT\사용자UsecaseDiagram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92" y="276372"/>
            <a:ext cx="5626100" cy="608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28631" y="552489"/>
            <a:ext cx="87630" cy="378025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241" y="356778"/>
            <a:ext cx="5495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유즈케이스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다이어그램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7229" y="2687240"/>
            <a:ext cx="126188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5771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41710"/>
            <a:ext cx="12192000" cy="416293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직사각형 12"/>
          <p:cNvSpPr/>
          <p:nvPr/>
        </p:nvSpPr>
        <p:spPr>
          <a:xfrm>
            <a:off x="328631" y="552489"/>
            <a:ext cx="87630" cy="378025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2241" y="356778"/>
            <a:ext cx="5495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유즈케이스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다이어그램</a:t>
            </a:r>
          </a:p>
        </p:txBody>
      </p:sp>
      <p:pic>
        <p:nvPicPr>
          <p:cNvPr id="6146" name="Picture 2" descr="\\Nas\hdd1\웹프로젝트(6인)-최종프로젝트\22. 발표PPT\서포터Usecase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03" y="1206054"/>
            <a:ext cx="5625084" cy="523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76354" y="4107308"/>
            <a:ext cx="126188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서포터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8165592" y="4368918"/>
            <a:ext cx="804672" cy="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98280" y="4224528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내가 후원한 프로젝트</a:t>
            </a:r>
            <a:endParaRPr lang="en-US" altLang="ko-KR" dirty="0"/>
          </a:p>
          <a:p>
            <a:r>
              <a:rPr lang="ko-KR" altLang="en-US" dirty="0"/>
              <a:t>목록보기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970520" y="5563734"/>
            <a:ext cx="804672" cy="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03208" y="541934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후원 취소 신청하기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639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41710"/>
            <a:ext cx="12192000" cy="416293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직사각형 12"/>
          <p:cNvSpPr/>
          <p:nvPr/>
        </p:nvSpPr>
        <p:spPr>
          <a:xfrm>
            <a:off x="328631" y="552489"/>
            <a:ext cx="87630" cy="378025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2241" y="356778"/>
            <a:ext cx="5495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유즈케이스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다이어그램</a:t>
            </a:r>
          </a:p>
        </p:txBody>
      </p:sp>
      <p:pic>
        <p:nvPicPr>
          <p:cNvPr id="7172" name="Picture 4" descr="\\Nas\hdd1\웹프로젝트(6인)-최종프로젝트\22. 발표PPT\메이커UsecaseDiagram2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4" y="980739"/>
            <a:ext cx="8689721" cy="546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17678" y="4083948"/>
            <a:ext cx="126188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메이커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385048" y="3853700"/>
            <a:ext cx="804672" cy="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17736" y="3709310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프로젝트에 후원한</a:t>
            </a:r>
            <a:endParaRPr lang="en-US" altLang="ko-KR" dirty="0"/>
          </a:p>
          <a:p>
            <a:r>
              <a:rPr lang="ko-KR" altLang="en-US" dirty="0"/>
              <a:t>서포터</a:t>
            </a:r>
            <a:r>
              <a:rPr lang="en-US" altLang="ko-KR" dirty="0"/>
              <a:t> </a:t>
            </a:r>
            <a:r>
              <a:rPr lang="ko-KR" altLang="en-US" dirty="0"/>
              <a:t>목록보기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385048" y="2095004"/>
            <a:ext cx="804672" cy="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17736" y="1850030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내가 등록한 프로젝트</a:t>
            </a:r>
            <a:endParaRPr lang="en-US" altLang="ko-KR" dirty="0"/>
          </a:p>
          <a:p>
            <a:r>
              <a:rPr lang="ko-KR" altLang="en-US" dirty="0"/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9877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41710"/>
            <a:ext cx="12192000" cy="416293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직사각형 12"/>
          <p:cNvSpPr/>
          <p:nvPr/>
        </p:nvSpPr>
        <p:spPr>
          <a:xfrm>
            <a:off x="328631" y="552489"/>
            <a:ext cx="87630" cy="378025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2241" y="356778"/>
            <a:ext cx="5495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유즈케이스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다이어그램</a:t>
            </a:r>
          </a:p>
        </p:txBody>
      </p:sp>
      <p:pic>
        <p:nvPicPr>
          <p:cNvPr id="8194" name="Picture 2" descr="\\Nas\hdd1\웹프로젝트(6인)-최종프로젝트\22. 발표PPT\관리자UsecaseDiagram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48" y="552489"/>
            <a:ext cx="5613400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11464" y="2757766"/>
            <a:ext cx="126188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64307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9118" b="8477"/>
          <a:stretch/>
        </p:blipFill>
        <p:spPr>
          <a:xfrm>
            <a:off x="0" y="0"/>
            <a:ext cx="12192000" cy="68865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55317" y="2904551"/>
            <a:ext cx="5495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분석클래스 다이어그램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14706" y="3110845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857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4806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분석클래스 다이어그램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 descr="\\Nas\hdd1\웹프로젝트(6인)-최종프로젝트\09. Model_이전\09. Model - 분석 다이어그램\크라우드펀딩 분석 다이어그램(한글)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5" y="1038490"/>
            <a:ext cx="7816850" cy="5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05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4112"/>
          <a:stretch/>
        </p:blipFill>
        <p:spPr>
          <a:xfrm>
            <a:off x="-1" y="0"/>
            <a:ext cx="12192000" cy="728011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" y="-114271"/>
            <a:ext cx="12192000" cy="7286324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다이아몬드 103"/>
          <p:cNvSpPr/>
          <p:nvPr/>
        </p:nvSpPr>
        <p:spPr>
          <a:xfrm>
            <a:off x="10426638" y="4911975"/>
            <a:ext cx="4178452" cy="4178452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 rot="2700000" flipH="1">
            <a:off x="2607368" y="2858418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 rot="2700000" flipH="1">
            <a:off x="2607355" y="3355490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0" y="2688344"/>
            <a:ext cx="12192000" cy="840547"/>
          </a:xfrm>
          <a:prstGeom prst="rect">
            <a:avLst/>
          </a:prstGeom>
          <a:solidFill>
            <a:srgbClr val="21D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18" name="그룹 117"/>
          <p:cNvGrpSpPr/>
          <p:nvPr/>
        </p:nvGrpSpPr>
        <p:grpSpPr>
          <a:xfrm>
            <a:off x="5102556" y="2817419"/>
            <a:ext cx="2238110" cy="2147230"/>
            <a:chOff x="5102556" y="2561224"/>
            <a:chExt cx="2238110" cy="2147230"/>
          </a:xfrm>
          <a:solidFill>
            <a:srgbClr val="21D4B6"/>
          </a:solidFill>
        </p:grpSpPr>
        <p:sp>
          <p:nvSpPr>
            <p:cNvPr id="124" name="이등변 삼각형 123"/>
            <p:cNvSpPr/>
            <p:nvPr/>
          </p:nvSpPr>
          <p:spPr>
            <a:xfrm rot="10800000">
              <a:off x="5852931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125" name="TextBox 13"/>
            <p:cNvSpPr txBox="1"/>
            <p:nvPr/>
          </p:nvSpPr>
          <p:spPr>
            <a:xfrm>
              <a:off x="5102556" y="2561224"/>
              <a:ext cx="198689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8. MVC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설계</a:t>
              </a:r>
            </a:p>
          </p:txBody>
        </p:sp>
        <p:sp>
          <p:nvSpPr>
            <p:cNvPr id="126" name="TextBox 22"/>
            <p:cNvSpPr txBox="1"/>
            <p:nvPr/>
          </p:nvSpPr>
          <p:spPr>
            <a:xfrm>
              <a:off x="5278435" y="3508125"/>
              <a:ext cx="206223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Model </a:t>
              </a:r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계층 설계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en-US" altLang="ko-KR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View </a:t>
              </a:r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계층 설계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en-US" altLang="ko-KR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Controller </a:t>
              </a:r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계층 설계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전체 </a:t>
              </a:r>
              <a:r>
                <a:rPr lang="en-US" altLang="ko-KR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ClassDiagram</a:t>
              </a:r>
              <a:endPara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8738088" y="2817419"/>
            <a:ext cx="2023311" cy="1866101"/>
            <a:chOff x="8738088" y="2561224"/>
            <a:chExt cx="2023311" cy="1866101"/>
          </a:xfrm>
          <a:solidFill>
            <a:srgbClr val="21D4B6"/>
          </a:solidFill>
        </p:grpSpPr>
        <p:sp>
          <p:nvSpPr>
            <p:cNvPr id="121" name="이등변 삼각형 120"/>
            <p:cNvSpPr/>
            <p:nvPr/>
          </p:nvSpPr>
          <p:spPr>
            <a:xfrm rot="10800000">
              <a:off x="9506673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122" name="TextBox 14"/>
            <p:cNvSpPr txBox="1"/>
            <p:nvPr/>
          </p:nvSpPr>
          <p:spPr>
            <a:xfrm>
              <a:off x="8738088" y="2561224"/>
              <a:ext cx="202331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9. </a:t>
              </a:r>
              <a:r>
                <a:rPr lang="ko-KR" altLang="en-US" sz="2800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로직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설계</a:t>
              </a:r>
            </a:p>
          </p:txBody>
        </p:sp>
        <p:sp>
          <p:nvSpPr>
            <p:cNvPr id="123" name="TextBox 23"/>
            <p:cNvSpPr txBox="1"/>
            <p:nvPr/>
          </p:nvSpPr>
          <p:spPr>
            <a:xfrm>
              <a:off x="8844655" y="3503995"/>
              <a:ext cx="130516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유사도 검사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자동 심사 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자동 삭제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246565" y="2821408"/>
            <a:ext cx="2432875" cy="1585265"/>
            <a:chOff x="1246565" y="2821408"/>
            <a:chExt cx="2432875" cy="1585265"/>
          </a:xfrm>
        </p:grpSpPr>
        <p:grpSp>
          <p:nvGrpSpPr>
            <p:cNvPr id="117" name="그룹 116"/>
            <p:cNvGrpSpPr/>
            <p:nvPr/>
          </p:nvGrpSpPr>
          <p:grpSpPr>
            <a:xfrm>
              <a:off x="1246565" y="2821408"/>
              <a:ext cx="2363147" cy="921015"/>
              <a:chOff x="1260685" y="2561224"/>
              <a:chExt cx="2363147" cy="921015"/>
            </a:xfrm>
            <a:solidFill>
              <a:srgbClr val="21D4B6"/>
            </a:solidFill>
          </p:grpSpPr>
          <p:sp>
            <p:nvSpPr>
              <p:cNvPr id="127" name="이등변 삼각형 126"/>
              <p:cNvSpPr/>
              <p:nvPr/>
            </p:nvSpPr>
            <p:spPr>
              <a:xfrm rot="10800000">
                <a:off x="2199189" y="3063155"/>
                <a:ext cx="486137" cy="4190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>
                  <a:latin typeface="+mn-ea"/>
                </a:endParaRPr>
              </a:p>
            </p:txBody>
          </p:sp>
          <p:sp>
            <p:nvSpPr>
              <p:cNvPr id="128" name="TextBox 12"/>
              <p:cNvSpPr txBox="1"/>
              <p:nvPr/>
            </p:nvSpPr>
            <p:spPr>
              <a:xfrm>
                <a:off x="1260685" y="2561224"/>
                <a:ext cx="236314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800" b="1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7. </a:t>
                </a:r>
                <a:r>
                  <a:rPr lang="ko-KR" altLang="en-US" sz="2800" b="1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테이블 설계</a:t>
                </a:r>
              </a:p>
            </p:txBody>
          </p:sp>
        </p:grpSp>
        <p:sp>
          <p:nvSpPr>
            <p:cNvPr id="27" name="TextBox 22"/>
            <p:cNvSpPr txBox="1"/>
            <p:nvPr/>
          </p:nvSpPr>
          <p:spPr>
            <a:xfrm>
              <a:off x="1854902" y="3760342"/>
              <a:ext cx="182453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테이블 설계</a:t>
              </a:r>
              <a:endPara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  <a:p>
              <a:r>
                <a:rPr lang="ko-KR" altLang="en-US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가상테이블</a:t>
              </a:r>
              <a:r>
                <a:rPr lang="en-US" altLang="ko-KR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+mn-ea"/>
                </a:rPr>
                <a:t>(View)</a:t>
              </a:r>
              <a:endPara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16261" y="304949"/>
            <a:ext cx="24497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INDEX</a:t>
            </a:r>
            <a:endParaRPr lang="ko-KR" altLang="en-US" sz="6600" spc="-150" dirty="0">
              <a:solidFill>
                <a:schemeClr val="tx1">
                  <a:lumMod val="85000"/>
                  <a:lumOff val="15000"/>
                </a:schemeClr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8631" y="574945"/>
            <a:ext cx="87630" cy="37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128327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4806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분석클래스 다이어그램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2" name="Picture 2" descr="\\Nas\hdd1\웹프로젝트(6인)-최종프로젝트\09. Model_이전\09. Model - 분석 다이어그램\크라우드펀딩 분석 다이어그램(영문)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1135062"/>
            <a:ext cx="8339029" cy="49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852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</a:t>
            </a:r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426" y="3483852"/>
            <a:ext cx="602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View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06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96771" y="4392394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사용자 </a:t>
            </a:r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 구성</a:t>
            </a:r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웹</a:t>
            </a:r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&amp;</a:t>
            </a:r>
            <a:r>
              <a:rPr lang="ko-KR" altLang="en-US" sz="1600" b="1" dirty="0" err="1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앱</a:t>
            </a:r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 비교</a:t>
            </a:r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7440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69144"/>
            <a:ext cx="12192000" cy="388856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622743"/>
            <a:ext cx="7186614" cy="3602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37822" y="2506133"/>
            <a:ext cx="4662311" cy="2719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50000" y="2438401"/>
            <a:ext cx="1147763" cy="990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443441" y="559160"/>
            <a:ext cx="4072000" cy="5760000"/>
            <a:chOff x="7443441" y="559160"/>
            <a:chExt cx="4072000" cy="5760000"/>
          </a:xfrm>
        </p:grpSpPr>
        <p:pic>
          <p:nvPicPr>
            <p:cNvPr id="1026" name="Picture 2" descr="스마트폰.png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441" y="559160"/>
              <a:ext cx="4072000" cy="57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563" y="1389063"/>
              <a:ext cx="2368726" cy="421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1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69144"/>
            <a:ext cx="12192000" cy="388856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450346" y="558318"/>
            <a:ext cx="4072000" cy="5760000"/>
            <a:chOff x="7450346" y="558318"/>
            <a:chExt cx="4072000" cy="5760000"/>
          </a:xfrm>
        </p:grpSpPr>
        <p:pic>
          <p:nvPicPr>
            <p:cNvPr id="9" name="Picture 2" descr="스마트폰.png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346" y="558318"/>
              <a:ext cx="4072000" cy="57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9450" y="1402080"/>
              <a:ext cx="2384742" cy="4187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632902"/>
            <a:ext cx="7176453" cy="35882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37822" y="2506133"/>
            <a:ext cx="4662311" cy="2719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1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69144"/>
            <a:ext cx="12192000" cy="388856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3596A19-0451-4760-A244-F9432FAB9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2" t="10427" r="22596" b="5641"/>
          <a:stretch/>
        </p:blipFill>
        <p:spPr>
          <a:xfrm>
            <a:off x="317784" y="1267173"/>
            <a:ext cx="6840000" cy="4471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972911" y="1267173"/>
            <a:ext cx="2184874" cy="3894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2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7501146" y="598958"/>
            <a:ext cx="4072000" cy="5760000"/>
            <a:chOff x="7450346" y="558318"/>
            <a:chExt cx="4072000" cy="5760000"/>
          </a:xfrm>
        </p:grpSpPr>
        <p:pic>
          <p:nvPicPr>
            <p:cNvPr id="18" name="Picture 2" descr="스마트폰.png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346" y="558318"/>
              <a:ext cx="4072000" cy="57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0B8F6E71-F2CF-46D4-B604-DDA575EB3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210" y="1391919"/>
              <a:ext cx="2329482" cy="414130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" name="직사각형 3"/>
          <p:cNvSpPr/>
          <p:nvPr/>
        </p:nvSpPr>
        <p:spPr>
          <a:xfrm>
            <a:off x="0" y="6469144"/>
            <a:ext cx="12192000" cy="388856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FC7B077-48D4-4732-AA21-EFCC7E3F2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2" t="7693" r="23322" b="4818"/>
          <a:stretch/>
        </p:blipFill>
        <p:spPr>
          <a:xfrm>
            <a:off x="318470" y="1287462"/>
            <a:ext cx="6840000" cy="47089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7470666" y="588798"/>
            <a:ext cx="4072000" cy="5760000"/>
            <a:chOff x="7551946" y="578638"/>
            <a:chExt cx="4072000" cy="5760000"/>
          </a:xfrm>
        </p:grpSpPr>
        <p:pic>
          <p:nvPicPr>
            <p:cNvPr id="10" name="Picture 2" descr="스마트폰.png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946" y="578638"/>
              <a:ext cx="4072000" cy="57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7599B53A-E1E3-44FA-9D43-A7295C91B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9333" y="1351280"/>
              <a:ext cx="2400300" cy="426720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9" name="직사각형 8"/>
          <p:cNvSpPr/>
          <p:nvPr/>
        </p:nvSpPr>
        <p:spPr>
          <a:xfrm>
            <a:off x="5017168" y="1880490"/>
            <a:ext cx="2087702" cy="39969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469378" y="562647"/>
            <a:ext cx="4072000" cy="5760000"/>
            <a:chOff x="7469378" y="562647"/>
            <a:chExt cx="4072000" cy="5760000"/>
          </a:xfrm>
        </p:grpSpPr>
        <p:pic>
          <p:nvPicPr>
            <p:cNvPr id="14" name="Picture 2" descr="스마트폰.png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9378" y="562647"/>
              <a:ext cx="4072000" cy="57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B0D88C6B-BED1-4DBC-9B79-34FB6F56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2002" y="1406408"/>
              <a:ext cx="2366880" cy="420778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674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테이블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426" y="3483852"/>
            <a:ext cx="602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Database Table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07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9631" y="4404360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테이블 설계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가상 테이블 설계</a:t>
            </a:r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(View)</a:t>
            </a:r>
            <a:endParaRPr lang="ko-KR" altLang="en-US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102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" b="1506"/>
          <a:stretch/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16200000" flipH="1">
            <a:off x="3032043" y="-3093"/>
            <a:ext cx="6080289" cy="6086475"/>
          </a:xfrm>
          <a:prstGeom prst="rtTriangl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15425" y="-9526"/>
            <a:ext cx="3076575" cy="60898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2351" y="1937333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테이블 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806999" y="2102264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6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uyoung Kim\Desktop\피피티\테이블만.jpe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4" y="1146012"/>
            <a:ext cx="11824124" cy="51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07974" y="3563859"/>
            <a:ext cx="2115617" cy="1008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7975" y="725435"/>
            <a:ext cx="7000875" cy="2604619"/>
            <a:chOff x="1787513" y="2428763"/>
            <a:chExt cx="7000875" cy="2604619"/>
          </a:xfrm>
        </p:grpSpPr>
        <p:sp>
          <p:nvSpPr>
            <p:cNvPr id="7" name="직사각형 6"/>
            <p:cNvSpPr/>
            <p:nvPr/>
          </p:nvSpPr>
          <p:spPr>
            <a:xfrm>
              <a:off x="1814809" y="3148094"/>
              <a:ext cx="6949227" cy="188528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ko-KR" sz="2400" b="1" dirty="0">
                  <a:solidFill>
                    <a:schemeClr val="tx1"/>
                  </a:solidFill>
                </a:rPr>
                <a:t>     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rgbClr val="FF0000"/>
                  </a:solidFill>
                </a:rPr>
                <a:t>     </a:t>
              </a:r>
              <a:endParaRPr lang="en-US" altLang="ko-KR" sz="2400" b="1" dirty="0">
                <a:solidFill>
                  <a:srgbClr val="FF0000"/>
                </a:solidFill>
              </a:endParaRPr>
            </a:p>
            <a:p>
              <a:r>
                <a:rPr lang="en-US" altLang="ko-KR" sz="2400" b="1" dirty="0">
                  <a:solidFill>
                    <a:srgbClr val="FF0000"/>
                  </a:solidFill>
                </a:rPr>
                <a:t>    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카테고리 코드         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 PRIMARY KEY</a:t>
              </a:r>
              <a:endParaRPr lang="en-US" altLang="ko-KR" sz="3200" b="1" dirty="0">
                <a:solidFill>
                  <a:srgbClr val="FF0000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카테고리 내용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카테고리 크기 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en-US" altLang="ko-KR" sz="2400" b="1" dirty="0">
                  <a:solidFill>
                    <a:schemeClr val="tx1"/>
                  </a:solidFill>
                </a:rPr>
                <a:t>     </a:t>
              </a:r>
              <a:r>
                <a:rPr lang="ko-KR" altLang="en-US" sz="2400" b="1" dirty="0">
                  <a:solidFill>
                    <a:srgbClr val="0070C0"/>
                  </a:solidFill>
                </a:rPr>
                <a:t>부모 카테고리코드     </a:t>
              </a:r>
              <a:r>
                <a:rPr lang="en-US" altLang="ko-KR" sz="2400" b="1" dirty="0">
                  <a:solidFill>
                    <a:srgbClr val="0070C0"/>
                  </a:solidFill>
                </a:rPr>
                <a:t>FOREIGN KEY</a:t>
              </a:r>
            </a:p>
            <a:p>
              <a:r>
                <a:rPr lang="en-US" altLang="ko-KR" sz="2400" b="1" dirty="0">
                  <a:solidFill>
                    <a:srgbClr val="0070C0"/>
                  </a:solidFill>
                </a:rPr>
                <a:t>	</a:t>
              </a:r>
              <a:r>
                <a:rPr lang="ko-KR" altLang="en-US" sz="2400" b="1" dirty="0">
                  <a:solidFill>
                    <a:srgbClr val="0070C0"/>
                  </a:solidFill>
                </a:rPr>
                <a:t> </a:t>
              </a:r>
              <a:endParaRPr lang="en-US" altLang="ko-KR" sz="2400" b="1" dirty="0">
                <a:solidFill>
                  <a:srgbClr val="0070C0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87513" y="2428763"/>
              <a:ext cx="7000875" cy="719332"/>
            </a:xfrm>
            <a:prstGeom prst="rect">
              <a:avLst/>
            </a:prstGeom>
            <a:solidFill>
              <a:srgbClr val="373B46"/>
            </a:solidFill>
            <a:ln>
              <a:solidFill>
                <a:srgbClr val="373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category_tb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카테고리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0" name="Picture 6" descr="key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585" y="3464152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key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585" y="4582790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직선 화살표 연결선 3"/>
          <p:cNvCxnSpPr/>
          <p:nvPr/>
        </p:nvCxnSpPr>
        <p:spPr>
          <a:xfrm>
            <a:off x="2593075" y="3330054"/>
            <a:ext cx="0" cy="13784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2047" y="4367284"/>
            <a:ext cx="50273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ex)</a:t>
            </a:r>
          </a:p>
          <a:p>
            <a:r>
              <a:rPr lang="ko-KR" altLang="en-US" sz="2400" b="1" dirty="0"/>
              <a:t>카테고리 코드 </a:t>
            </a:r>
            <a:r>
              <a:rPr lang="en-US" altLang="ko-KR" sz="2400" b="1" dirty="0"/>
              <a:t>: BAC</a:t>
            </a:r>
          </a:p>
          <a:p>
            <a:r>
              <a:rPr lang="ko-KR" altLang="en-US" sz="2400" b="1" dirty="0"/>
              <a:t>카테고리 내용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청소</a:t>
            </a:r>
            <a:endParaRPr lang="en-US" altLang="ko-KR" sz="2400" b="1" dirty="0"/>
          </a:p>
          <a:p>
            <a:r>
              <a:rPr lang="ko-KR" altLang="en-US" sz="2400" b="1" dirty="0"/>
              <a:t>카테고리 크기 </a:t>
            </a:r>
            <a:r>
              <a:rPr lang="en-US" altLang="ko-KR" sz="2400" b="1" dirty="0"/>
              <a:t>: M</a:t>
            </a:r>
          </a:p>
          <a:p>
            <a:r>
              <a:rPr lang="ko-KR" altLang="en-US" sz="2400" b="1" dirty="0"/>
              <a:t>부모 카테고리 코드 </a:t>
            </a:r>
            <a:r>
              <a:rPr lang="en-US" altLang="ko-KR" sz="2400" b="1" dirty="0"/>
              <a:t>: BA(</a:t>
            </a:r>
            <a:r>
              <a:rPr lang="ko-KR" altLang="en-US" sz="2400" b="1" dirty="0"/>
              <a:t>생활용품</a:t>
            </a:r>
            <a:r>
              <a:rPr lang="en-US" altLang="ko-KR" sz="2400" b="1" dirty="0"/>
              <a:t>)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045725" y="2720237"/>
            <a:ext cx="4665260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24634" y="2489404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대분류</a:t>
            </a:r>
            <a:r>
              <a:rPr lang="en-US" altLang="ko-KR" sz="2400" b="1" dirty="0"/>
              <a:t>(B),</a:t>
            </a:r>
            <a:r>
              <a:rPr lang="ko-KR" altLang="en-US" sz="2400" b="1" dirty="0"/>
              <a:t>중분류</a:t>
            </a:r>
            <a:r>
              <a:rPr lang="en-US" altLang="ko-KR" sz="2400" b="1" dirty="0"/>
              <a:t>(M),</a:t>
            </a:r>
            <a:r>
              <a:rPr lang="ko-KR" altLang="en-US" sz="2400" b="1" dirty="0"/>
              <a:t>소분류</a:t>
            </a:r>
            <a:r>
              <a:rPr lang="en-US" altLang="ko-KR" sz="2400" b="1" dirty="0"/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363145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4112"/>
          <a:stretch/>
        </p:blipFill>
        <p:spPr>
          <a:xfrm>
            <a:off x="-1" y="0"/>
            <a:ext cx="12192000" cy="728011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72863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다이아몬드 103"/>
          <p:cNvSpPr/>
          <p:nvPr/>
        </p:nvSpPr>
        <p:spPr>
          <a:xfrm>
            <a:off x="10426638" y="4911975"/>
            <a:ext cx="4178452" cy="4178452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 rot="2700000" flipH="1">
            <a:off x="2607368" y="2858418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 rot="2700000" flipH="1">
            <a:off x="2607355" y="3355490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0" y="2688344"/>
            <a:ext cx="12192000" cy="840547"/>
          </a:xfrm>
          <a:prstGeom prst="rect">
            <a:avLst/>
          </a:prstGeom>
          <a:solidFill>
            <a:srgbClr val="21D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656356" y="2817419"/>
            <a:ext cx="3571812" cy="921015"/>
            <a:chOff x="656356" y="2561224"/>
            <a:chExt cx="3571812" cy="921015"/>
          </a:xfrm>
          <a:solidFill>
            <a:srgbClr val="21D4B6"/>
          </a:solidFill>
        </p:grpSpPr>
        <p:sp>
          <p:nvSpPr>
            <p:cNvPr id="127" name="이등변 삼각형 126"/>
            <p:cNvSpPr/>
            <p:nvPr/>
          </p:nvSpPr>
          <p:spPr>
            <a:xfrm rot="10800000">
              <a:off x="2199189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8" name="TextBox 12"/>
            <p:cNvSpPr txBox="1"/>
            <p:nvPr/>
          </p:nvSpPr>
          <p:spPr>
            <a:xfrm>
              <a:off x="656356" y="2561224"/>
              <a:ext cx="3571812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10</a:t>
              </a:r>
              <a:r>
                <a:rPr lang="en-US" altLang="ko-KR" sz="2800" b="1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. </a:t>
              </a:r>
              <a:r>
                <a:rPr lang="ko-KR" altLang="en-US" sz="2800" b="1" spc="-15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시퀀스 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다이어그램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5020229" y="2817419"/>
            <a:ext cx="2151551" cy="921015"/>
            <a:chOff x="5020229" y="2561224"/>
            <a:chExt cx="2151551" cy="921015"/>
          </a:xfrm>
          <a:solidFill>
            <a:srgbClr val="21D4B6"/>
          </a:solidFill>
        </p:grpSpPr>
        <p:sp>
          <p:nvSpPr>
            <p:cNvPr id="124" name="이등변 삼각형 123"/>
            <p:cNvSpPr/>
            <p:nvPr/>
          </p:nvSpPr>
          <p:spPr>
            <a:xfrm rot="10800000">
              <a:off x="5852931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5" name="TextBox 13"/>
            <p:cNvSpPr txBox="1"/>
            <p:nvPr/>
          </p:nvSpPr>
          <p:spPr>
            <a:xfrm>
              <a:off x="5020229" y="2561224"/>
              <a:ext cx="215155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11. API SPEC</a:t>
              </a:r>
              <a:endPara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8473593" y="2817419"/>
            <a:ext cx="2552302" cy="921015"/>
            <a:chOff x="8473593" y="2561224"/>
            <a:chExt cx="2552302" cy="921015"/>
          </a:xfrm>
          <a:solidFill>
            <a:srgbClr val="21D4B6"/>
          </a:solidFill>
        </p:grpSpPr>
        <p:sp>
          <p:nvSpPr>
            <p:cNvPr id="121" name="이등변 삼각형 120"/>
            <p:cNvSpPr/>
            <p:nvPr/>
          </p:nvSpPr>
          <p:spPr>
            <a:xfrm rot="10800000">
              <a:off x="9506673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2" name="TextBox 14"/>
            <p:cNvSpPr txBox="1"/>
            <p:nvPr/>
          </p:nvSpPr>
          <p:spPr>
            <a:xfrm>
              <a:off x="8473593" y="2561224"/>
              <a:ext cx="2552302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12. </a:t>
              </a:r>
              <a:r>
                <a:rPr lang="ko-KR" altLang="en-US" sz="28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동영상 시연</a:t>
              </a:r>
            </a:p>
          </p:txBody>
        </p:sp>
      </p:grpSp>
      <p:sp>
        <p:nvSpPr>
          <p:cNvPr id="25" name="TextBox 23"/>
          <p:cNvSpPr txBox="1"/>
          <p:nvPr/>
        </p:nvSpPr>
        <p:spPr>
          <a:xfrm>
            <a:off x="1869023" y="3766845"/>
            <a:ext cx="19679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rPr>
              <a:t>프로젝트 신청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+mn-ea"/>
            </a:endParaRPr>
          </a:p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rPr>
              <a:t>Spring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+mn-ea"/>
              </a:rPr>
              <a:t>의존성 주입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261" y="304949"/>
            <a:ext cx="24497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INDEX</a:t>
            </a:r>
            <a:endParaRPr lang="ko-KR" altLang="en-US" sz="6600" spc="-150" dirty="0">
              <a:solidFill>
                <a:schemeClr val="tx1">
                  <a:lumMod val="85000"/>
                  <a:lumOff val="15000"/>
                </a:schemeClr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8631" y="574945"/>
            <a:ext cx="87630" cy="37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flipV="1">
            <a:off x="5972783" y="3528890"/>
            <a:ext cx="252919" cy="20954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0850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uyoung Kim\Desktop\피피티\테이블만.jpe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4" y="1146012"/>
            <a:ext cx="11824124" cy="51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990189" y="1888665"/>
            <a:ext cx="1744377" cy="1127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44269" y="4929045"/>
            <a:ext cx="1231791" cy="404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86213" y="1340768"/>
            <a:ext cx="5268729" cy="4320016"/>
            <a:chOff x="684729" y="353438"/>
            <a:chExt cx="7527409" cy="4493674"/>
          </a:xfrm>
        </p:grpSpPr>
        <p:sp>
          <p:nvSpPr>
            <p:cNvPr id="10" name="직사각형 9"/>
            <p:cNvSpPr/>
            <p:nvPr/>
          </p:nvSpPr>
          <p:spPr>
            <a:xfrm>
              <a:off x="715819" y="376310"/>
              <a:ext cx="7488832" cy="447080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3200" dirty="0"/>
            </a:p>
            <a:p>
              <a:r>
                <a:rPr lang="en-US" altLang="ko-KR" sz="3200" dirty="0"/>
                <a:t>		</a:t>
              </a: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r>
                <a:rPr lang="en-US" altLang="ko-KR" sz="2400" b="1" dirty="0">
                  <a:solidFill>
                    <a:srgbClr val="FF0000"/>
                  </a:solidFill>
                </a:rPr>
                <a:t>    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아이디            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PRIMARY KEY</a:t>
              </a:r>
              <a:endParaRPr lang="en-US" altLang="ko-KR" sz="3200" b="1" dirty="0">
                <a:solidFill>
                  <a:srgbClr val="FF0000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패스워드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이름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연락처</a:t>
              </a:r>
              <a:r>
                <a:rPr lang="en-US" altLang="ko-KR" sz="2400" b="1" dirty="0">
                  <a:solidFill>
                    <a:srgbClr val="0070C0"/>
                  </a:solidFill>
                </a:rPr>
                <a:t>	</a:t>
              </a:r>
              <a:r>
                <a:rPr lang="ko-KR" altLang="en-US" sz="2400" b="1" dirty="0">
                  <a:solidFill>
                    <a:srgbClr val="0070C0"/>
                  </a:solidFill>
                </a:rPr>
                <a:t> </a:t>
              </a:r>
              <a:endParaRPr lang="en-US" altLang="ko-KR" sz="2400" b="1" dirty="0">
                <a:solidFill>
                  <a:srgbClr val="0070C0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주소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닉네임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학번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</a:t>
              </a:r>
              <a:r>
                <a:rPr lang="ko-KR" altLang="en-US" sz="2400" b="1" dirty="0">
                  <a:solidFill>
                    <a:srgbClr val="0070C0"/>
                  </a:solidFill>
                </a:rPr>
                <a:t>학교코드          </a:t>
              </a:r>
              <a:r>
                <a:rPr lang="en-US" altLang="ko-KR" sz="2400" b="1" dirty="0">
                  <a:solidFill>
                    <a:srgbClr val="0070C0"/>
                  </a:solidFill>
                </a:rPr>
                <a:t>FOREIGN KEY</a:t>
              </a: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상태유형번호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84729" y="353438"/>
              <a:ext cx="7527409" cy="836362"/>
            </a:xfrm>
            <a:prstGeom prst="rect">
              <a:avLst/>
            </a:prstGeom>
            <a:solidFill>
              <a:srgbClr val="373B46"/>
            </a:solidFill>
            <a:ln>
              <a:solidFill>
                <a:srgbClr val="373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member_tb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회원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2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6" y="2300479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6" y="4892198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006300" y="2354757"/>
            <a:ext cx="293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b="1" dirty="0"/>
          </a:p>
          <a:p>
            <a:r>
              <a:rPr lang="en-US" altLang="ko-KR" sz="2400" b="1" dirty="0"/>
              <a:t> 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743580" y="1368262"/>
            <a:ext cx="5688632" cy="1993386"/>
            <a:chOff x="356738" y="363138"/>
            <a:chExt cx="7881083" cy="2073517"/>
          </a:xfrm>
        </p:grpSpPr>
        <p:sp>
          <p:nvSpPr>
            <p:cNvPr id="29" name="직사각형 28"/>
            <p:cNvSpPr/>
            <p:nvPr/>
          </p:nvSpPr>
          <p:spPr>
            <a:xfrm>
              <a:off x="390662" y="1176670"/>
              <a:ext cx="7813989" cy="125998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 dirty="0"/>
                <a:t>    </a:t>
              </a:r>
            </a:p>
            <a:p>
              <a:r>
                <a:rPr lang="en-US" altLang="ko-KR" sz="3200" b="1" dirty="0">
                  <a:solidFill>
                    <a:srgbClr val="FF0000"/>
                  </a:solidFill>
                </a:rPr>
                <a:t>    </a:t>
              </a:r>
            </a:p>
            <a:p>
              <a:endParaRPr lang="en-US" altLang="ko-KR" sz="3200" b="1" dirty="0">
                <a:solidFill>
                  <a:srgbClr val="FF0000"/>
                </a:solidFill>
              </a:endParaRPr>
            </a:p>
            <a:p>
              <a:r>
                <a:rPr lang="en-US" altLang="ko-KR" sz="3200" b="1" dirty="0">
                  <a:solidFill>
                    <a:srgbClr val="FF0000"/>
                  </a:solidFill>
                </a:rPr>
                <a:t>   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자본유형번호    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PRIMARY KEY</a:t>
              </a:r>
              <a:endParaRPr lang="en-US" altLang="ko-KR" sz="3200" b="1" dirty="0">
                <a:solidFill>
                  <a:srgbClr val="FF0000"/>
                </a:solidFill>
              </a:endParaRPr>
            </a:p>
            <a:p>
              <a:r>
                <a:rPr lang="ko-KR" altLang="en-US" sz="2400" b="1" dirty="0">
                  <a:solidFill>
                    <a:srgbClr val="0070C0"/>
                  </a:solidFill>
                </a:rPr>
                <a:t>   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  자본유형내용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56738" y="363138"/>
              <a:ext cx="7881083" cy="785136"/>
            </a:xfrm>
            <a:prstGeom prst="rect">
              <a:avLst/>
            </a:prstGeom>
            <a:solidFill>
              <a:srgbClr val="373B46"/>
            </a:solidFill>
            <a:ln>
              <a:solidFill>
                <a:srgbClr val="373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capital_type_tb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자본유형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1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52" y="236762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>
            <a:off x="5357897" y="5090198"/>
            <a:ext cx="1073292" cy="36572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/>
          <p:cNvSpPr txBox="1"/>
          <p:nvPr/>
        </p:nvSpPr>
        <p:spPr>
          <a:xfrm>
            <a:off x="6476908" y="5227319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ex) SSU : </a:t>
            </a:r>
            <a:r>
              <a:rPr lang="ko-KR" altLang="en-US" sz="2400" b="1" dirty="0"/>
              <a:t>숭실대학교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9581410" y="2857500"/>
            <a:ext cx="0" cy="990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052019" y="3848100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대자본</a:t>
            </a:r>
            <a:r>
              <a:rPr lang="en-US" altLang="ko-KR" sz="2400" b="1" dirty="0"/>
              <a:t>(1), </a:t>
            </a:r>
            <a:r>
              <a:rPr lang="ko-KR" altLang="en-US" sz="2400" b="1" dirty="0"/>
              <a:t>소자본</a:t>
            </a:r>
            <a:r>
              <a:rPr lang="en-US" altLang="ko-KR" sz="2400" b="1" dirty="0"/>
              <a:t>(2)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95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uyoung Kim\Desktop\피피티\테이블만.jpe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4" y="1146012"/>
            <a:ext cx="11824124" cy="51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89689" y="3694604"/>
            <a:ext cx="1738159" cy="1517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85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1834" y="6504896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6558" y="762512"/>
            <a:ext cx="6949227" cy="5482206"/>
            <a:chOff x="715819" y="376310"/>
            <a:chExt cx="7488832" cy="5983719"/>
          </a:xfrm>
        </p:grpSpPr>
        <p:sp>
          <p:nvSpPr>
            <p:cNvPr id="10" name="직사각형 9"/>
            <p:cNvSpPr/>
            <p:nvPr/>
          </p:nvSpPr>
          <p:spPr>
            <a:xfrm>
              <a:off x="715819" y="376310"/>
              <a:ext cx="7488832" cy="598371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3200" dirty="0"/>
            </a:p>
            <a:p>
              <a:r>
                <a:rPr lang="en-US" altLang="ko-KR" sz="3200" dirty="0"/>
                <a:t>		</a:t>
              </a: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r>
                <a:rPr lang="en-US" altLang="ko-KR" sz="24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프로젝트 번호   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 PRIMARY KEY</a:t>
              </a:r>
              <a:endParaRPr lang="en-US" altLang="ko-KR" sz="3200" b="1" dirty="0">
                <a:solidFill>
                  <a:srgbClr val="FF0000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프로젝트 제목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수수료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</a:t>
              </a:r>
              <a:r>
                <a:rPr lang="ko-KR" altLang="en-US" sz="2400" b="1" dirty="0">
                  <a:solidFill>
                    <a:srgbClr val="0070C0"/>
                  </a:solidFill>
                </a:rPr>
                <a:t>카테고리 코드    </a:t>
              </a:r>
              <a:r>
                <a:rPr lang="en-US" altLang="ko-KR" sz="2400" b="1" dirty="0">
                  <a:solidFill>
                    <a:srgbClr val="0070C0"/>
                  </a:solidFill>
                </a:rPr>
                <a:t>FOREIGN KEY	</a:t>
              </a:r>
              <a:r>
                <a:rPr lang="ko-KR" altLang="en-US" sz="2400" b="1" dirty="0">
                  <a:solidFill>
                    <a:srgbClr val="0070C0"/>
                  </a:solidFill>
                </a:rPr>
                <a:t> </a:t>
              </a:r>
              <a:endParaRPr lang="en-US" altLang="ko-KR" sz="2400" b="1" dirty="0">
                <a:solidFill>
                  <a:srgbClr val="0070C0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프로젝트 시작일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프로젝트 기간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목표금액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배송 예정일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프로젝트 소개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</a:t>
              </a:r>
              <a:r>
                <a:rPr lang="ko-KR" altLang="en-US" sz="2400" b="1" dirty="0">
                  <a:solidFill>
                    <a:srgbClr val="0070C0"/>
                  </a:solidFill>
                </a:rPr>
                <a:t>자본유형 번호    </a:t>
              </a:r>
              <a:r>
                <a:rPr lang="en-US" altLang="ko-KR" sz="2400" b="1" dirty="0">
                  <a:solidFill>
                    <a:srgbClr val="0070C0"/>
                  </a:solidFill>
                </a:rPr>
                <a:t>FOREIGN KEY</a:t>
              </a:r>
            </a:p>
            <a:p>
              <a:r>
                <a:rPr lang="ko-KR" altLang="en-US" sz="2400" b="1" dirty="0">
                  <a:solidFill>
                    <a:srgbClr val="0070C0"/>
                  </a:solidFill>
                </a:rPr>
                <a:t>     메이커 아이디</a:t>
              </a:r>
              <a:r>
                <a:rPr lang="en-US" altLang="ko-KR" sz="2400" b="1" dirty="0">
                  <a:solidFill>
                    <a:srgbClr val="0070C0"/>
                  </a:solidFill>
                </a:rPr>
                <a:t>    FOREIGN KEY</a:t>
              </a:r>
            </a:p>
            <a:p>
              <a:r>
                <a:rPr lang="ko-KR" altLang="en-US" sz="2400" b="1" dirty="0">
                  <a:solidFill>
                    <a:schemeClr val="tx1"/>
                  </a:solidFill>
                </a:rPr>
                <a:t>     메이커 이미지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46144" y="404665"/>
              <a:ext cx="7458507" cy="785136"/>
            </a:xfrm>
            <a:prstGeom prst="rect">
              <a:avLst/>
            </a:prstGeom>
            <a:solidFill>
              <a:srgbClr val="373B46"/>
            </a:solidFill>
            <a:ln>
              <a:solidFill>
                <a:srgbClr val="373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project_tb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2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0" y="1741179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0" y="544465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0" y="5060540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0" y="2846359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528560" y="2769222"/>
            <a:ext cx="4305300" cy="550274"/>
          </a:xfrm>
          <a:prstGeom prst="rect">
            <a:avLst/>
          </a:prstGeom>
          <a:solidFill>
            <a:srgbClr val="373B46"/>
          </a:solidFill>
          <a:ln>
            <a:solidFill>
              <a:srgbClr val="373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category_tb</a:t>
            </a:r>
            <a:r>
              <a:rPr lang="en-US" altLang="ko-KR" sz="1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28560" y="4785403"/>
            <a:ext cx="4305300" cy="550274"/>
          </a:xfrm>
          <a:prstGeom prst="rect">
            <a:avLst/>
          </a:prstGeom>
          <a:solidFill>
            <a:srgbClr val="373B46"/>
          </a:solidFill>
          <a:ln>
            <a:solidFill>
              <a:srgbClr val="373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capital_type_tb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자본유형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28560" y="5488077"/>
            <a:ext cx="4305300" cy="550274"/>
          </a:xfrm>
          <a:prstGeom prst="rect">
            <a:avLst/>
          </a:prstGeom>
          <a:solidFill>
            <a:srgbClr val="373B46"/>
          </a:solidFill>
          <a:ln>
            <a:solidFill>
              <a:srgbClr val="373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member_tb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44880" y="3256605"/>
            <a:ext cx="2245360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5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uyoung Kim\Desktop\피피티\테이블만.jpe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4" y="1146012"/>
            <a:ext cx="11824124" cy="51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51589" y="2460165"/>
            <a:ext cx="1407052" cy="945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9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96078" y="1023503"/>
            <a:ext cx="7005152" cy="3609461"/>
            <a:chOff x="682971" y="671225"/>
            <a:chExt cx="7549100" cy="4078642"/>
          </a:xfrm>
        </p:grpSpPr>
        <p:sp>
          <p:nvSpPr>
            <p:cNvPr id="10" name="직사각형 9"/>
            <p:cNvSpPr/>
            <p:nvPr/>
          </p:nvSpPr>
          <p:spPr>
            <a:xfrm>
              <a:off x="715819" y="1482191"/>
              <a:ext cx="7488832" cy="326767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3200" dirty="0"/>
            </a:p>
            <a:p>
              <a:r>
                <a:rPr lang="en-US" altLang="ko-KR" sz="3200" dirty="0"/>
                <a:t>		</a:t>
              </a: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r>
                <a:rPr lang="en-US" altLang="ko-KR" sz="24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2400" dirty="0">
                  <a:solidFill>
                    <a:srgbClr val="FF0000"/>
                  </a:solidFill>
                </a:rPr>
                <a:t>후원 번호</a:t>
              </a:r>
              <a:r>
                <a:rPr lang="en-US" altLang="ko-KR" sz="2400" dirty="0">
                  <a:solidFill>
                    <a:srgbClr val="FF0000"/>
                  </a:solidFill>
                </a:rPr>
                <a:t>	   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PRIMARY KEY</a:t>
              </a:r>
              <a:endParaRPr lang="en-US" altLang="ko-KR" sz="3200" dirty="0">
                <a:solidFill>
                  <a:srgbClr val="FF0000"/>
                </a:solidFill>
              </a:endParaRPr>
            </a:p>
            <a:p>
              <a:r>
                <a:rPr lang="ko-KR" altLang="en-US" sz="2400" dirty="0">
                  <a:solidFill>
                    <a:schemeClr val="tx1"/>
                  </a:solidFill>
                </a:rPr>
                <a:t>     후원 금액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r>
                <a:rPr lang="ko-KR" altLang="en-US" sz="2400" dirty="0">
                  <a:solidFill>
                    <a:schemeClr val="tx1"/>
                  </a:solidFill>
                </a:rPr>
                <a:t>     주소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r>
                <a:rPr lang="ko-KR" altLang="en-US" sz="2400" dirty="0">
                  <a:solidFill>
                    <a:schemeClr val="tx1"/>
                  </a:solidFill>
                </a:rPr>
                <a:t>     환불계좌번호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r>
                <a:rPr lang="ko-KR" altLang="en-US" sz="24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2400" dirty="0" err="1">
                  <a:solidFill>
                    <a:schemeClr val="tx1"/>
                  </a:solidFill>
                </a:rPr>
                <a:t>환불계좌은행명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r>
                <a:rPr lang="ko-KR" altLang="en-US" sz="24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2400" dirty="0">
                  <a:solidFill>
                    <a:srgbClr val="0070C0"/>
                  </a:solidFill>
                </a:rPr>
                <a:t>아이디   </a:t>
              </a:r>
              <a:r>
                <a:rPr lang="en-US" altLang="ko-KR" sz="2400" dirty="0">
                  <a:solidFill>
                    <a:srgbClr val="0070C0"/>
                  </a:solidFill>
                </a:rPr>
                <a:t>		   </a:t>
              </a:r>
              <a:r>
                <a:rPr lang="en-US" altLang="ko-KR" sz="2400" b="1" dirty="0">
                  <a:solidFill>
                    <a:srgbClr val="0070C0"/>
                  </a:solidFill>
                </a:rPr>
                <a:t>FOREIGN KEY</a:t>
              </a:r>
              <a:endParaRPr lang="en-US" altLang="ko-KR" sz="2400" dirty="0">
                <a:solidFill>
                  <a:srgbClr val="0070C0"/>
                </a:solidFill>
              </a:endParaRPr>
            </a:p>
            <a:p>
              <a:r>
                <a:rPr lang="ko-KR" altLang="en-US" sz="24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2400" dirty="0">
                  <a:solidFill>
                    <a:srgbClr val="0070C0"/>
                  </a:solidFill>
                </a:rPr>
                <a:t>프로젝트 번호      </a:t>
              </a:r>
              <a:r>
                <a:rPr lang="en-US" altLang="ko-KR" sz="2400" b="1" dirty="0">
                  <a:solidFill>
                    <a:srgbClr val="0070C0"/>
                  </a:solidFill>
                </a:rPr>
                <a:t>FOREIGN KEY</a:t>
              </a:r>
              <a:endParaRPr lang="en-US" altLang="ko-KR" sz="2400" dirty="0">
                <a:solidFill>
                  <a:srgbClr val="0070C0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en-US" altLang="ko-KR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82971" y="671225"/>
              <a:ext cx="7549100" cy="785136"/>
            </a:xfrm>
            <a:prstGeom prst="rect">
              <a:avLst/>
            </a:prstGeom>
            <a:solidFill>
              <a:srgbClr val="373B46"/>
            </a:solidFill>
            <a:ln>
              <a:solidFill>
                <a:srgbClr val="373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support_info_tb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후원정보</a:t>
              </a:r>
              <a:r>
                <a:rPr lang="en-US" altLang="ko-KR" sz="3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2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0" y="1954650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0" y="417211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key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0" y="377611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589520" y="4210214"/>
            <a:ext cx="4305300" cy="550274"/>
          </a:xfrm>
          <a:prstGeom prst="rect">
            <a:avLst/>
          </a:prstGeom>
          <a:solidFill>
            <a:srgbClr val="373B46"/>
          </a:solidFill>
          <a:ln>
            <a:solidFill>
              <a:srgbClr val="373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project_tb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89520" y="3546697"/>
            <a:ext cx="4305300" cy="550274"/>
          </a:xfrm>
          <a:prstGeom prst="rect">
            <a:avLst/>
          </a:prstGeom>
          <a:solidFill>
            <a:srgbClr val="373B46"/>
          </a:solidFill>
          <a:ln>
            <a:solidFill>
              <a:srgbClr val="373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member_tb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44880" y="3129280"/>
            <a:ext cx="2245360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" b="1506"/>
          <a:stretch/>
        </p:blipFill>
        <p:spPr>
          <a:xfrm flipH="1">
            <a:off x="0" y="0"/>
            <a:ext cx="12192000" cy="68484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16200000" flipV="1">
            <a:off x="3079668" y="13713"/>
            <a:ext cx="6080289" cy="6086475"/>
          </a:xfrm>
          <a:prstGeom prst="rtTriangl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2519"/>
            <a:ext cx="3076575" cy="60898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38287" y="2962445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가상테이블 설계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15699" y="312737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5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Juyoung Kim\Desktop\피피티\뷰만.jpe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3"/>
          <a:stretch/>
        </p:blipFill>
        <p:spPr bwMode="auto">
          <a:xfrm>
            <a:off x="307972" y="983601"/>
            <a:ext cx="11846817" cy="52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94000" y="1135063"/>
            <a:ext cx="1869440" cy="3436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18368" y="3087210"/>
            <a:ext cx="1841728" cy="171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89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uyoung Kim\Desktop\피피티\프로젝트뷰.jpe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7"/>
          <a:stretch/>
        </p:blipFill>
        <p:spPr bwMode="auto">
          <a:xfrm>
            <a:off x="1043442" y="744935"/>
            <a:ext cx="9598538" cy="564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uyoung Kim\Desktop\피피티\프로젝트뷰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067"/>
          <a:stretch/>
        </p:blipFill>
        <p:spPr bwMode="auto">
          <a:xfrm>
            <a:off x="1043442" y="744935"/>
            <a:ext cx="9598538" cy="564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young Kim\Desktop\피피티\프로젝트뷰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5" t="52041" r="50113"/>
          <a:stretch/>
        </p:blipFill>
        <p:spPr bwMode="auto">
          <a:xfrm>
            <a:off x="5955869" y="3667761"/>
            <a:ext cx="1281050" cy="27201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8680759" y="292608"/>
            <a:ext cx="2326981" cy="6095255"/>
            <a:chOff x="8680759" y="292608"/>
            <a:chExt cx="2326981" cy="6309539"/>
          </a:xfrm>
        </p:grpSpPr>
        <p:sp>
          <p:nvSpPr>
            <p:cNvPr id="3" name="TextBox 2"/>
            <p:cNvSpPr txBox="1"/>
            <p:nvPr/>
          </p:nvSpPr>
          <p:spPr>
            <a:xfrm>
              <a:off x="8689903" y="692837"/>
              <a:ext cx="2317837" cy="59093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프로젝트 제목</a:t>
              </a:r>
              <a:r>
                <a:rPr lang="en-US" altLang="ko-KR" sz="1400" dirty="0"/>
                <a:t>	</a:t>
              </a:r>
            </a:p>
            <a:p>
              <a:r>
                <a:rPr lang="ko-KR" altLang="en-US" sz="1400" dirty="0"/>
                <a:t>프로젝트 수수료</a:t>
              </a:r>
              <a:endParaRPr lang="en-US" altLang="ko-KR" sz="1400" dirty="0"/>
            </a:p>
            <a:p>
              <a:r>
                <a:rPr lang="ko-KR" altLang="en-US" sz="1400" dirty="0"/>
                <a:t>자본 형태</a:t>
              </a:r>
              <a:endParaRPr lang="en-US" altLang="ko-KR" sz="1400" dirty="0"/>
            </a:p>
            <a:p>
              <a:r>
                <a:rPr lang="ko-KR" altLang="en-US" sz="1400" dirty="0"/>
                <a:t>목표금액</a:t>
              </a:r>
              <a:endParaRPr lang="en-US" altLang="ko-KR" sz="1400" dirty="0"/>
            </a:p>
            <a:p>
              <a:r>
                <a:rPr lang="ko-KR" altLang="en-US" sz="1400" dirty="0"/>
                <a:t>프로젝트 기간</a:t>
              </a:r>
              <a:endParaRPr lang="en-US" altLang="ko-KR" sz="1400" dirty="0"/>
            </a:p>
            <a:p>
              <a:r>
                <a:rPr lang="ko-KR" altLang="en-US" sz="1400" dirty="0"/>
                <a:t>프로젝트 시작일자</a:t>
              </a:r>
              <a:endParaRPr lang="en-US" altLang="ko-KR" sz="1400" dirty="0"/>
            </a:p>
            <a:p>
              <a:r>
                <a:rPr lang="ko-KR" altLang="en-US" sz="1400" dirty="0"/>
                <a:t>메이커 아이디</a:t>
              </a:r>
              <a:endParaRPr lang="en-US" altLang="ko-KR" sz="1400" dirty="0"/>
            </a:p>
            <a:p>
              <a:r>
                <a:rPr lang="ko-KR" altLang="en-US" sz="1400" dirty="0"/>
                <a:t>프로젝트 소개</a:t>
              </a:r>
              <a:endParaRPr lang="en-US" altLang="ko-KR" sz="1400" dirty="0"/>
            </a:p>
            <a:p>
              <a:r>
                <a:rPr lang="ko-KR" altLang="en-US" sz="1400" dirty="0"/>
                <a:t>판매자 사진</a:t>
              </a:r>
              <a:endParaRPr lang="en-US" altLang="ko-KR" sz="1400" dirty="0"/>
            </a:p>
            <a:p>
              <a:r>
                <a:rPr lang="ko-KR" altLang="en-US" sz="1400" dirty="0"/>
                <a:t>카테고리 내용</a:t>
              </a:r>
              <a:endParaRPr lang="en-US" altLang="ko-KR" sz="1400" dirty="0"/>
            </a:p>
            <a:p>
              <a:r>
                <a:rPr lang="ko-KR" altLang="en-US" sz="1400" dirty="0"/>
                <a:t>첨부파일 번호</a:t>
              </a:r>
              <a:endParaRPr lang="en-US" altLang="ko-KR" sz="1400" dirty="0"/>
            </a:p>
            <a:p>
              <a:r>
                <a:rPr lang="ko-KR" altLang="en-US" sz="1400" dirty="0"/>
                <a:t>첨부파일 타입</a:t>
              </a:r>
              <a:endParaRPr lang="en-US" altLang="ko-KR" sz="1400" dirty="0"/>
            </a:p>
            <a:p>
              <a:r>
                <a:rPr lang="ko-KR" altLang="en-US" sz="1400" dirty="0"/>
                <a:t>기존 파일명</a:t>
              </a:r>
              <a:endParaRPr lang="en-US" altLang="ko-KR" sz="1400" dirty="0"/>
            </a:p>
            <a:p>
              <a:r>
                <a:rPr lang="ko-KR" altLang="en-US" sz="1400" dirty="0"/>
                <a:t>저장 파일명</a:t>
              </a:r>
              <a:endParaRPr lang="en-US" altLang="ko-KR" sz="1400" dirty="0"/>
            </a:p>
            <a:p>
              <a:r>
                <a:rPr lang="ko-KR" altLang="en-US" sz="1400" dirty="0"/>
                <a:t>프로젝트 상태번호</a:t>
              </a:r>
              <a:endParaRPr lang="en-US" altLang="ko-KR" sz="1400" dirty="0"/>
            </a:p>
            <a:p>
              <a:r>
                <a:rPr lang="ko-KR" altLang="en-US" sz="1400" dirty="0"/>
                <a:t>프로젝트 상태내용</a:t>
              </a:r>
              <a:endParaRPr lang="en-US" altLang="ko-KR" sz="1400" dirty="0"/>
            </a:p>
            <a:p>
              <a:r>
                <a:rPr lang="ko-KR" altLang="en-US" sz="1400" dirty="0" err="1"/>
                <a:t>리워드명</a:t>
              </a:r>
              <a:endParaRPr lang="en-US" altLang="ko-KR" sz="1400" dirty="0"/>
            </a:p>
            <a:p>
              <a:r>
                <a:rPr lang="ko-KR" altLang="en-US" sz="1400" dirty="0" err="1"/>
                <a:t>리워드</a:t>
              </a:r>
              <a:r>
                <a:rPr lang="ko-KR" altLang="en-US" sz="1400" dirty="0"/>
                <a:t> 금액</a:t>
              </a:r>
              <a:endParaRPr lang="en-US" altLang="ko-KR" sz="1400" dirty="0"/>
            </a:p>
            <a:p>
              <a:r>
                <a:rPr lang="ko-KR" altLang="en-US" sz="1400" dirty="0" err="1"/>
                <a:t>리워드</a:t>
              </a:r>
              <a:r>
                <a:rPr lang="ko-KR" altLang="en-US" sz="1400" dirty="0"/>
                <a:t> 번호</a:t>
              </a:r>
              <a:endParaRPr lang="en-US" altLang="ko-KR" sz="1400" dirty="0"/>
            </a:p>
            <a:p>
              <a:r>
                <a:rPr lang="ko-KR" altLang="en-US" sz="1400" dirty="0" err="1"/>
                <a:t>리워드옵션</a:t>
              </a:r>
              <a:r>
                <a:rPr lang="ko-KR" altLang="en-US" sz="1400" dirty="0"/>
                <a:t> 내용</a:t>
              </a:r>
            </a:p>
            <a:p>
              <a:r>
                <a:rPr lang="ko-KR" altLang="en-US" sz="1400" dirty="0" err="1"/>
                <a:t>리워드</a:t>
              </a:r>
              <a:r>
                <a:rPr lang="ko-KR" altLang="en-US" sz="1400" dirty="0"/>
                <a:t> 옵션 번호</a:t>
              </a:r>
              <a:endParaRPr lang="en-US" altLang="ko-KR" sz="1400" dirty="0"/>
            </a:p>
            <a:p>
              <a:r>
                <a:rPr lang="ko-KR" altLang="en-US" sz="1400" dirty="0" err="1"/>
                <a:t>서포터수</a:t>
              </a:r>
              <a:endParaRPr lang="en-US" altLang="ko-KR" sz="1400" dirty="0"/>
            </a:p>
            <a:p>
              <a:r>
                <a:rPr lang="ko-KR" altLang="en-US" sz="1400" dirty="0"/>
                <a:t>현재달성금액</a:t>
              </a:r>
              <a:endParaRPr lang="en-US" altLang="ko-KR" sz="1400" dirty="0"/>
            </a:p>
            <a:p>
              <a:r>
                <a:rPr lang="ko-KR" altLang="en-US" sz="1400" dirty="0"/>
                <a:t>멤버 이름</a:t>
              </a:r>
              <a:endParaRPr lang="en-US" altLang="ko-KR" sz="1400" dirty="0"/>
            </a:p>
            <a:p>
              <a:r>
                <a:rPr lang="ko-KR" altLang="en-US" sz="1400" dirty="0"/>
                <a:t>학교코드</a:t>
              </a:r>
              <a:endParaRPr lang="en-US" altLang="ko-KR" sz="1400" dirty="0"/>
            </a:p>
            <a:p>
              <a:r>
                <a:rPr lang="ko-KR" altLang="en-US" sz="1400" dirty="0"/>
                <a:t>학교명</a:t>
              </a:r>
              <a:endParaRPr lang="en-US" altLang="ko-KR" sz="14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680759" y="292608"/>
              <a:ext cx="2326981" cy="400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</a:t>
              </a:r>
              <a:r>
                <a:rPr lang="ko-KR" altLang="en-US" dirty="0" err="1"/>
                <a:t>뷰</a:t>
              </a:r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310128" y="1152144"/>
            <a:ext cx="1736354" cy="15087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89902" y="692837"/>
            <a:ext cx="2317837" cy="19440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47872" y="69283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project_tb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52728" y="1053024"/>
            <a:ext cx="1664208" cy="538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77715" y="674226"/>
            <a:ext cx="14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category_tb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95999" y="2660904"/>
            <a:ext cx="2311740" cy="20116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89659" y="3378476"/>
            <a:ext cx="1664208" cy="538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06779" y="3000000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project_attach_tb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689902" y="2840444"/>
            <a:ext cx="2317838" cy="1300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05147" y="1775228"/>
            <a:ext cx="1450152" cy="57365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447029" y="1349472"/>
            <a:ext cx="1275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reward_tb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687625" y="4140476"/>
            <a:ext cx="2320113" cy="6601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56843" y="2660904"/>
            <a:ext cx="1530845" cy="448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695999" y="4807339"/>
            <a:ext cx="2311739" cy="42186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474948" y="2291571"/>
            <a:ext cx="209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reward_option_tb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83827" y="760818"/>
            <a:ext cx="1798301" cy="10840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680759" y="5229198"/>
            <a:ext cx="2326979" cy="6480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192120" y="30489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member_tb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/>
      <p:bldP spid="32" grpId="1"/>
      <p:bldP spid="33" grpId="0" animBg="1"/>
      <p:bldP spid="34" grpId="0" animBg="1"/>
      <p:bldP spid="3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Juyoung Kim\Desktop\피피티\서포트뷰.jpe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75" y="109444"/>
            <a:ext cx="7795104" cy="627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Juyoung Kim\Desktop\피피티\서포트뷰.jpe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75" y="109444"/>
            <a:ext cx="7795104" cy="6273059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0" name="Picture 3" descr="C:\Users\Juyoung Kim\Desktop\피피티\서포트뷰.jpe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7" t="71187" r="21735"/>
          <a:stretch/>
        </p:blipFill>
        <p:spPr bwMode="auto">
          <a:xfrm>
            <a:off x="5532121" y="4575048"/>
            <a:ext cx="1463040" cy="18074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xtLst/>
        </p:spPr>
      </p:pic>
      <p:grpSp>
        <p:nvGrpSpPr>
          <p:cNvPr id="11" name="그룹 10"/>
          <p:cNvGrpSpPr/>
          <p:nvPr/>
        </p:nvGrpSpPr>
        <p:grpSpPr>
          <a:xfrm>
            <a:off x="8692379" y="1172146"/>
            <a:ext cx="2326981" cy="3508772"/>
            <a:chOff x="8680759" y="292608"/>
            <a:chExt cx="2326981" cy="3508772"/>
          </a:xfrm>
        </p:grpSpPr>
        <p:sp>
          <p:nvSpPr>
            <p:cNvPr id="12" name="TextBox 11"/>
            <p:cNvSpPr txBox="1"/>
            <p:nvPr/>
          </p:nvSpPr>
          <p:spPr>
            <a:xfrm>
              <a:off x="8689903" y="692837"/>
              <a:ext cx="2317837" cy="3108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서포터 아이디</a:t>
              </a:r>
              <a:endParaRPr lang="en-US" altLang="ko-KR" sz="1400" dirty="0"/>
            </a:p>
            <a:p>
              <a:r>
                <a:rPr lang="ko-KR" altLang="en-US" sz="1400" dirty="0"/>
                <a:t>서포터 이름</a:t>
              </a:r>
              <a:endParaRPr lang="en-US" altLang="ko-KR" sz="1400" dirty="0"/>
            </a:p>
            <a:p>
              <a:r>
                <a:rPr lang="ko-KR" altLang="en-US" sz="1400" dirty="0"/>
                <a:t>서포터 전화번호</a:t>
              </a:r>
              <a:endParaRPr lang="en-US" altLang="ko-KR" sz="1400" dirty="0"/>
            </a:p>
            <a:p>
              <a:r>
                <a:rPr lang="ko-KR" altLang="en-US" sz="1400" dirty="0"/>
                <a:t>주소</a:t>
              </a:r>
              <a:endParaRPr lang="en-US" altLang="ko-KR" sz="1400" dirty="0"/>
            </a:p>
            <a:p>
              <a:r>
                <a:rPr lang="ko-KR" altLang="en-US" sz="1400" dirty="0"/>
                <a:t>후원 금액</a:t>
              </a:r>
              <a:endParaRPr lang="en-US" altLang="ko-KR" sz="1400" dirty="0"/>
            </a:p>
            <a:p>
              <a:r>
                <a:rPr lang="ko-KR" altLang="en-US" sz="1400" dirty="0"/>
                <a:t>후원 번호</a:t>
              </a:r>
              <a:endParaRPr lang="en-US" altLang="ko-KR" sz="1400" dirty="0"/>
            </a:p>
            <a:p>
              <a:r>
                <a:rPr lang="ko-KR" altLang="en-US" sz="1400" dirty="0"/>
                <a:t>옵션 </a:t>
              </a:r>
              <a:r>
                <a:rPr lang="ko-KR" altLang="en-US" sz="1400" dirty="0" err="1"/>
                <a:t>갯수</a:t>
              </a:r>
              <a:endParaRPr lang="en-US" altLang="ko-KR" sz="1400" dirty="0"/>
            </a:p>
            <a:p>
              <a:r>
                <a:rPr lang="ko-KR" altLang="en-US" sz="1400" dirty="0"/>
                <a:t>옵션 번호</a:t>
              </a:r>
              <a:endParaRPr lang="en-US" altLang="ko-KR" sz="1400" dirty="0"/>
            </a:p>
            <a:p>
              <a:r>
                <a:rPr lang="ko-KR" altLang="en-US" sz="1400" dirty="0"/>
                <a:t>옵션 내용</a:t>
              </a:r>
              <a:endParaRPr lang="en-US" altLang="ko-KR" sz="1400" dirty="0"/>
            </a:p>
            <a:p>
              <a:r>
                <a:rPr lang="ko-KR" altLang="en-US" sz="1400" dirty="0" err="1"/>
                <a:t>리워드</a:t>
              </a:r>
              <a:r>
                <a:rPr lang="ko-KR" altLang="en-US" sz="1400" dirty="0"/>
                <a:t> 번호</a:t>
              </a:r>
              <a:endParaRPr lang="en-US" altLang="ko-KR" sz="1400" dirty="0"/>
            </a:p>
            <a:p>
              <a:r>
                <a:rPr lang="ko-KR" altLang="en-US" sz="1400" dirty="0" err="1"/>
                <a:t>리워드</a:t>
              </a:r>
              <a:r>
                <a:rPr lang="ko-KR" altLang="en-US" sz="1400" dirty="0"/>
                <a:t> 이름</a:t>
              </a:r>
              <a:endParaRPr lang="en-US" altLang="ko-KR" sz="1400" dirty="0"/>
            </a:p>
            <a:p>
              <a:r>
                <a:rPr lang="ko-KR" altLang="en-US" sz="1400" dirty="0" err="1"/>
                <a:t>리워드</a:t>
              </a:r>
              <a:r>
                <a:rPr lang="ko-KR" altLang="en-US" sz="1400" dirty="0"/>
                <a:t> 금액</a:t>
              </a:r>
              <a:endParaRPr lang="en-US" altLang="ko-KR" sz="1400" dirty="0"/>
            </a:p>
            <a:p>
              <a:r>
                <a:rPr lang="ko-KR" altLang="en-US" sz="1400" dirty="0"/>
                <a:t>배송상태 내용</a:t>
              </a:r>
              <a:endParaRPr lang="en-US" altLang="ko-KR" sz="1400" dirty="0"/>
            </a:p>
            <a:p>
              <a:r>
                <a:rPr lang="ko-KR" altLang="en-US" sz="1400" dirty="0"/>
                <a:t>프로젝트 번호</a:t>
              </a:r>
              <a:endParaRPr lang="en-US" altLang="ko-KR" sz="14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680759" y="292608"/>
              <a:ext cx="2326981" cy="400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후원 </a:t>
              </a:r>
              <a:r>
                <a:rPr lang="ko-KR" altLang="en-US" dirty="0" err="1"/>
                <a:t>뷰</a:t>
              </a:r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701523" y="2235510"/>
            <a:ext cx="2317837" cy="6631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2891" y="492048"/>
            <a:ext cx="2246893" cy="10803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44952" y="122716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support_info_tb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71715" y="122716"/>
            <a:ext cx="1864110" cy="12495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701523" y="1590663"/>
            <a:ext cx="2326981" cy="6631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942460" y="52920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member_tb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7975" y="167290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support_option_tb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97275" y="668812"/>
            <a:ext cx="1297285" cy="43761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692379" y="2907840"/>
            <a:ext cx="2326981" cy="6308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98317" y="2497660"/>
            <a:ext cx="1611811" cy="6433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69346" y="2069132"/>
            <a:ext cx="1275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reward_tb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92379" y="3538728"/>
            <a:ext cx="2326981" cy="6289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903720" y="3748954"/>
            <a:ext cx="1511861" cy="3216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701523" y="4175338"/>
            <a:ext cx="2317837" cy="2320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473952" y="3317486"/>
            <a:ext cx="214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delivery_status_tb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17923" y="1932144"/>
            <a:ext cx="1987349" cy="16705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725907" y="4398264"/>
            <a:ext cx="2293453" cy="2735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28114" y="194082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2"/>
                </a:solidFill>
              </a:rPr>
              <a:t>project_tb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6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4112"/>
          <a:stretch/>
        </p:blipFill>
        <p:spPr>
          <a:xfrm>
            <a:off x="-1" y="0"/>
            <a:ext cx="12192000" cy="728011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72863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448546" y="20288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내용</a:t>
            </a:r>
            <a:r>
              <a:rPr lang="en-US" altLang="ko-KR" dirty="0"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420302" y="1403041"/>
            <a:ext cx="779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02</a:t>
            </a:r>
            <a:endParaRPr lang="ko-KR" altLang="en-US" sz="4000" spc="-150" dirty="0"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325072" y="1403041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04</a:t>
            </a:r>
            <a:endParaRPr lang="ko-KR" altLang="en-US" sz="4000" spc="-150" dirty="0"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104" name="다이아몬드 103"/>
          <p:cNvSpPr/>
          <p:nvPr/>
        </p:nvSpPr>
        <p:spPr>
          <a:xfrm>
            <a:off x="10426638" y="4911975"/>
            <a:ext cx="4178452" cy="4178452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 rot="2700000" flipH="1">
            <a:off x="2607368" y="2858418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 rot="2700000" flipH="1">
            <a:off x="2607355" y="3355490"/>
            <a:ext cx="131404" cy="140449"/>
          </a:xfrm>
          <a:prstGeom prst="rect">
            <a:avLst/>
          </a:prstGeom>
          <a:solidFill>
            <a:srgbClr val="21D4B6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0" y="2688344"/>
            <a:ext cx="12192000" cy="840547"/>
          </a:xfrm>
          <a:prstGeom prst="rect">
            <a:avLst/>
          </a:prstGeom>
          <a:solidFill>
            <a:srgbClr val="21D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1714336" y="2817419"/>
            <a:ext cx="1455847" cy="921015"/>
            <a:chOff x="1714336" y="2561224"/>
            <a:chExt cx="1455847" cy="921015"/>
          </a:xfrm>
          <a:solidFill>
            <a:srgbClr val="21D4B6"/>
          </a:solidFill>
        </p:grpSpPr>
        <p:sp>
          <p:nvSpPr>
            <p:cNvPr id="127" name="이등변 삼각형 126"/>
            <p:cNvSpPr/>
            <p:nvPr/>
          </p:nvSpPr>
          <p:spPr>
            <a:xfrm rot="10800000">
              <a:off x="2199189" y="3063155"/>
              <a:ext cx="486137" cy="4190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8" name="TextBox 12"/>
            <p:cNvSpPr txBox="1"/>
            <p:nvPr/>
          </p:nvSpPr>
          <p:spPr>
            <a:xfrm>
              <a:off x="1714336" y="2561224"/>
              <a:ext cx="1455847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13. Q&amp;A</a:t>
              </a:r>
              <a:endPara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6261" y="304949"/>
            <a:ext cx="24497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INDEX</a:t>
            </a:r>
            <a:endParaRPr lang="ko-KR" altLang="en-US" sz="6600" spc="-150" dirty="0">
              <a:solidFill>
                <a:schemeClr val="tx1">
                  <a:lumMod val="85000"/>
                  <a:lumOff val="15000"/>
                </a:schemeClr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8631" y="574945"/>
            <a:ext cx="87630" cy="37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flipV="1">
            <a:off x="2315174" y="3528890"/>
            <a:ext cx="252919" cy="20954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28327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2038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MVC </a:t>
            </a:r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426" y="3483852"/>
            <a:ext cx="602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MVC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08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2011" y="4404360"/>
            <a:ext cx="16658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Model </a:t>
            </a:r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View </a:t>
            </a:r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Controller</a:t>
            </a:r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전체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507222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997" y="55152"/>
            <a:ext cx="3256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 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4649" y="319222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2A5527A-8317-41CC-AFC0-F9BE6463A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30" y="1135063"/>
            <a:ext cx="5314950" cy="509475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1E1A9538-A9F9-4FF8-A2B2-6A99CD709110}"/>
              </a:ext>
            </a:extLst>
          </p:cNvPr>
          <p:cNvGrpSpPr/>
          <p:nvPr/>
        </p:nvGrpSpPr>
        <p:grpSpPr>
          <a:xfrm>
            <a:off x="8810612" y="2911472"/>
            <a:ext cx="1492980" cy="1839288"/>
            <a:chOff x="10140832" y="2545807"/>
            <a:chExt cx="1492980" cy="1839288"/>
          </a:xfrm>
          <a:solidFill>
            <a:schemeClr val="bg1"/>
          </a:solidFill>
        </p:grpSpPr>
        <p:pic>
          <p:nvPicPr>
            <p:cNvPr id="38" name="Picture 36" descr="Server icon에 대한 이미지 검색결과">
              <a:extLst>
                <a:ext uri="{FF2B5EF4-FFF2-40B4-BE49-F238E27FC236}">
                  <a16:creationId xmlns="" xmlns:a16="http://schemas.microsoft.com/office/drawing/2014/main" id="{15447DDE-78C6-4904-B025-C8FC22724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832" y="2892115"/>
              <a:ext cx="1492980" cy="1492980"/>
            </a:xfrm>
            <a:prstGeom prst="rect">
              <a:avLst/>
            </a:prstGeom>
            <a:grpFill/>
            <a:extLst/>
          </p:spPr>
        </p:pic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C86B0F9E-6D1D-4300-BA0F-7E5E5E8D1A8E}"/>
                </a:ext>
              </a:extLst>
            </p:cNvPr>
            <p:cNvSpPr txBox="1"/>
            <p:nvPr/>
          </p:nvSpPr>
          <p:spPr>
            <a:xfrm>
              <a:off x="10414275" y="2545807"/>
              <a:ext cx="93166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DBMS</a:t>
              </a: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6CB1757E-654C-498A-BC6A-4D8F01A3FBFE}"/>
              </a:ext>
            </a:extLst>
          </p:cNvPr>
          <p:cNvCxnSpPr/>
          <p:nvPr/>
        </p:nvCxnSpPr>
        <p:spPr>
          <a:xfrm>
            <a:off x="3452884" y="3392488"/>
            <a:ext cx="0" cy="756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B3C5AB08-9EDE-4E78-86E8-C96FBE2E6247}"/>
              </a:ext>
            </a:extLst>
          </p:cNvPr>
          <p:cNvCxnSpPr/>
          <p:nvPr/>
        </p:nvCxnSpPr>
        <p:spPr>
          <a:xfrm flipV="1">
            <a:off x="4094328" y="3392488"/>
            <a:ext cx="0" cy="7018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C3BB455D-A56B-4F29-AA01-087B4A7DC473}"/>
              </a:ext>
            </a:extLst>
          </p:cNvPr>
          <p:cNvCxnSpPr>
            <a:cxnSpLocks/>
          </p:cNvCxnSpPr>
          <p:nvPr/>
        </p:nvCxnSpPr>
        <p:spPr>
          <a:xfrm>
            <a:off x="6905767" y="2142699"/>
            <a:ext cx="1830659" cy="12497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C9E04AF7-4F78-44B3-8769-54D7C904F2B8}"/>
              </a:ext>
            </a:extLst>
          </p:cNvPr>
          <p:cNvCxnSpPr/>
          <p:nvPr/>
        </p:nvCxnSpPr>
        <p:spPr>
          <a:xfrm flipV="1">
            <a:off x="6583680" y="4148919"/>
            <a:ext cx="1953489" cy="9553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0111EC68-8397-4FDF-9734-FCAD0DA3B218}"/>
              </a:ext>
            </a:extLst>
          </p:cNvPr>
          <p:cNvCxnSpPr/>
          <p:nvPr/>
        </p:nvCxnSpPr>
        <p:spPr>
          <a:xfrm flipH="1">
            <a:off x="6687403" y="4455008"/>
            <a:ext cx="2123209" cy="1045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A829E87F-44CB-4113-A1BF-5B52237BAEAC}"/>
              </a:ext>
            </a:extLst>
          </p:cNvPr>
          <p:cNvCxnSpPr/>
          <p:nvPr/>
        </p:nvCxnSpPr>
        <p:spPr>
          <a:xfrm flipH="1" flipV="1">
            <a:off x="6782937" y="2589644"/>
            <a:ext cx="1754232" cy="10927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38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997" y="55152"/>
            <a:ext cx="2675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View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4649" y="319222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1DD3B03-EB8B-4076-96F1-319F92B64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74" y="2287172"/>
            <a:ext cx="6591300" cy="26574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1E0F9AB-9CA5-481D-BEC1-3284AC44F690}"/>
              </a:ext>
            </a:extLst>
          </p:cNvPr>
          <p:cNvSpPr/>
          <p:nvPr/>
        </p:nvSpPr>
        <p:spPr>
          <a:xfrm>
            <a:off x="1528549" y="2100262"/>
            <a:ext cx="2224585" cy="303129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solidFill>
                  <a:sysClr val="windowText" lastClr="000000"/>
                </a:solidFill>
              </a:rPr>
              <a:t>*.</a:t>
            </a:r>
            <a:r>
              <a:rPr lang="en-US" altLang="ko-KR" sz="5000" dirty="0" err="1">
                <a:solidFill>
                  <a:sysClr val="windowText" lastClr="000000"/>
                </a:solidFill>
              </a:rPr>
              <a:t>jsp</a:t>
            </a:r>
            <a:endParaRPr lang="ko-KR" altLang="en-US" sz="50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E14D16CC-CB03-4944-8EDF-B69955BCA33B}"/>
              </a:ext>
            </a:extLst>
          </p:cNvPr>
          <p:cNvCxnSpPr/>
          <p:nvPr/>
        </p:nvCxnSpPr>
        <p:spPr>
          <a:xfrm>
            <a:off x="3875964" y="3378840"/>
            <a:ext cx="129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47938253-155A-43C8-87D8-E2E766527570}"/>
              </a:ext>
            </a:extLst>
          </p:cNvPr>
          <p:cNvCxnSpPr/>
          <p:nvPr/>
        </p:nvCxnSpPr>
        <p:spPr>
          <a:xfrm flipH="1">
            <a:off x="3875964" y="3875964"/>
            <a:ext cx="13238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문서">
            <a:extLst>
              <a:ext uri="{FF2B5EF4-FFF2-40B4-BE49-F238E27FC236}">
                <a16:creationId xmlns="" xmlns:a16="http://schemas.microsoft.com/office/drawing/2014/main" id="{BE138DB2-B916-4467-BCF1-DF09DCAB8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8309" y="2287172"/>
            <a:ext cx="914400" cy="914400"/>
          </a:xfrm>
          <a:prstGeom prst="rect">
            <a:avLst/>
          </a:prstGeom>
        </p:spPr>
      </p:pic>
      <p:pic>
        <p:nvPicPr>
          <p:cNvPr id="11" name="그래픽 10" descr="문서">
            <a:extLst>
              <a:ext uri="{FF2B5EF4-FFF2-40B4-BE49-F238E27FC236}">
                <a16:creationId xmlns="" xmlns:a16="http://schemas.microsoft.com/office/drawing/2014/main" id="{5AA3430A-2253-476B-9677-A2C8536981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2949" y="229793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AE4174-B14D-4401-A079-2DEC74985034}"/>
              </a:ext>
            </a:extLst>
          </p:cNvPr>
          <p:cNvSpPr txBox="1"/>
          <p:nvPr/>
        </p:nvSpPr>
        <p:spPr>
          <a:xfrm>
            <a:off x="7721814" y="2632019"/>
            <a:ext cx="133402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com.lecto.univ.bean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98525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997" y="55152"/>
            <a:ext cx="3414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4649" y="319222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3530" y="4109781"/>
            <a:ext cx="1190625" cy="631354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CONTROLLER</a:t>
            </a:r>
            <a:endParaRPr lang="ko-KR" altLang="en-US" sz="1100" b="1" dirty="0"/>
          </a:p>
        </p:txBody>
      </p:sp>
      <p:sp>
        <p:nvSpPr>
          <p:cNvPr id="30" name="직사각형 29"/>
          <p:cNvSpPr/>
          <p:nvPr/>
        </p:nvSpPr>
        <p:spPr>
          <a:xfrm>
            <a:off x="3274182" y="5542006"/>
            <a:ext cx="1660939" cy="599792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SIMILAR CONTROLLER</a:t>
            </a:r>
            <a:endParaRPr lang="ko-KR" altLang="en-US" sz="1400" b="1" dirty="0"/>
          </a:p>
        </p:txBody>
      </p:sp>
      <p:sp>
        <p:nvSpPr>
          <p:cNvPr id="31" name="직사각형 30"/>
          <p:cNvSpPr/>
          <p:nvPr/>
        </p:nvSpPr>
        <p:spPr>
          <a:xfrm>
            <a:off x="3165817" y="4109781"/>
            <a:ext cx="1660939" cy="631354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SUPPORT CONTROLLER</a:t>
            </a:r>
            <a:endParaRPr lang="ko-KR" altLang="en-US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3165818" y="1537094"/>
            <a:ext cx="1660939" cy="571952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PROJECT CONTROLLER</a:t>
            </a:r>
            <a:endParaRPr lang="ko-KR" altLang="en-US" sz="1400" b="1" dirty="0"/>
          </a:p>
        </p:txBody>
      </p:sp>
      <p:cxnSp>
        <p:nvCxnSpPr>
          <p:cNvPr id="7" name="직선 연결선 6"/>
          <p:cNvCxnSpPr>
            <a:stCxn id="29" idx="3"/>
            <a:endCxn id="33" idx="1"/>
          </p:cNvCxnSpPr>
          <p:nvPr/>
        </p:nvCxnSpPr>
        <p:spPr>
          <a:xfrm flipV="1">
            <a:off x="1854155" y="1823070"/>
            <a:ext cx="1311663" cy="2602388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29" idx="3"/>
            <a:endCxn id="31" idx="1"/>
          </p:cNvCxnSpPr>
          <p:nvPr/>
        </p:nvCxnSpPr>
        <p:spPr>
          <a:xfrm>
            <a:off x="1854155" y="4425458"/>
            <a:ext cx="1311662" cy="0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9" idx="3"/>
            <a:endCxn id="30" idx="1"/>
          </p:cNvCxnSpPr>
          <p:nvPr/>
        </p:nvCxnSpPr>
        <p:spPr>
          <a:xfrm>
            <a:off x="1854155" y="4425458"/>
            <a:ext cx="1420027" cy="141644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246786" y="767182"/>
            <a:ext cx="3173434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UpdateProjectReqService</a:t>
            </a:r>
            <a:endParaRPr lang="ko-KR" altLang="en-US" b="1" dirty="0"/>
          </a:p>
        </p:txBody>
      </p:sp>
      <p:sp>
        <p:nvSpPr>
          <p:cNvPr id="61" name="직사각형 60"/>
          <p:cNvSpPr/>
          <p:nvPr/>
        </p:nvSpPr>
        <p:spPr>
          <a:xfrm>
            <a:off x="6246777" y="1589172"/>
            <a:ext cx="3173434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CreateProjectReqService</a:t>
            </a:r>
            <a:endParaRPr lang="ko-KR" altLang="en-US" b="1" dirty="0"/>
          </a:p>
        </p:txBody>
      </p:sp>
      <p:sp>
        <p:nvSpPr>
          <p:cNvPr id="62" name="직사각형 61"/>
          <p:cNvSpPr/>
          <p:nvPr/>
        </p:nvSpPr>
        <p:spPr>
          <a:xfrm>
            <a:off x="6246788" y="2013331"/>
            <a:ext cx="3173435" cy="36278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CreateProjectService</a:t>
            </a:r>
            <a:endParaRPr lang="ko-KR" altLang="en-US" b="1" dirty="0"/>
          </a:p>
        </p:txBody>
      </p:sp>
      <p:sp>
        <p:nvSpPr>
          <p:cNvPr id="63" name="직사각형 62"/>
          <p:cNvSpPr/>
          <p:nvPr/>
        </p:nvSpPr>
        <p:spPr>
          <a:xfrm>
            <a:off x="6246786" y="1184864"/>
            <a:ext cx="3173435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UpdateProjectService</a:t>
            </a:r>
            <a:endParaRPr lang="ko-KR" altLang="en-US" b="1" dirty="0"/>
          </a:p>
        </p:txBody>
      </p:sp>
      <p:sp>
        <p:nvSpPr>
          <p:cNvPr id="66" name="직사각형 65"/>
          <p:cNvSpPr/>
          <p:nvPr/>
        </p:nvSpPr>
        <p:spPr>
          <a:xfrm>
            <a:off x="6246787" y="2882594"/>
            <a:ext cx="3173435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ListProjectService</a:t>
            </a:r>
            <a:endParaRPr lang="ko-KR" altLang="en-US" b="1" dirty="0"/>
          </a:p>
        </p:txBody>
      </p:sp>
      <p:sp>
        <p:nvSpPr>
          <p:cNvPr id="67" name="직사각형 66"/>
          <p:cNvSpPr/>
          <p:nvPr/>
        </p:nvSpPr>
        <p:spPr>
          <a:xfrm>
            <a:off x="6246786" y="345980"/>
            <a:ext cx="3173435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DetailProjectService</a:t>
            </a:r>
            <a:endParaRPr lang="ko-KR" altLang="en-US" b="1" dirty="0"/>
          </a:p>
        </p:txBody>
      </p:sp>
      <p:sp>
        <p:nvSpPr>
          <p:cNvPr id="68" name="직사각형 67"/>
          <p:cNvSpPr/>
          <p:nvPr/>
        </p:nvSpPr>
        <p:spPr>
          <a:xfrm>
            <a:off x="6246787" y="2446085"/>
            <a:ext cx="3173435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DeleteProjectService</a:t>
            </a:r>
            <a:endParaRPr lang="ko-KR" altLang="en-US" b="1" dirty="0"/>
          </a:p>
        </p:txBody>
      </p:sp>
      <p:sp>
        <p:nvSpPr>
          <p:cNvPr id="69" name="직사각형 68"/>
          <p:cNvSpPr/>
          <p:nvPr/>
        </p:nvSpPr>
        <p:spPr>
          <a:xfrm>
            <a:off x="6246786" y="3555170"/>
            <a:ext cx="3173435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CreateSupportService</a:t>
            </a:r>
            <a:endParaRPr lang="ko-KR" altLang="en-US" b="1" dirty="0"/>
          </a:p>
        </p:txBody>
      </p:sp>
      <p:sp>
        <p:nvSpPr>
          <p:cNvPr id="70" name="직사각형 69"/>
          <p:cNvSpPr/>
          <p:nvPr/>
        </p:nvSpPr>
        <p:spPr>
          <a:xfrm>
            <a:off x="6246785" y="4007702"/>
            <a:ext cx="3173435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ListSupportService</a:t>
            </a:r>
            <a:endParaRPr lang="ko-KR" altLang="en-US" b="1" dirty="0"/>
          </a:p>
        </p:txBody>
      </p:sp>
      <p:sp>
        <p:nvSpPr>
          <p:cNvPr id="72" name="직사각형 71"/>
          <p:cNvSpPr/>
          <p:nvPr/>
        </p:nvSpPr>
        <p:spPr>
          <a:xfrm>
            <a:off x="6246784" y="4972708"/>
            <a:ext cx="3173435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DeleteSupportService</a:t>
            </a:r>
            <a:endParaRPr lang="ko-KR" altLang="en-US" b="1" dirty="0"/>
          </a:p>
        </p:txBody>
      </p:sp>
      <p:sp>
        <p:nvSpPr>
          <p:cNvPr id="73" name="직사각형 72"/>
          <p:cNvSpPr/>
          <p:nvPr/>
        </p:nvSpPr>
        <p:spPr>
          <a:xfrm>
            <a:off x="6246784" y="5664334"/>
            <a:ext cx="3173435" cy="35513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SimilarService</a:t>
            </a:r>
            <a:endParaRPr lang="ko-KR" altLang="en-US" b="1" dirty="0"/>
          </a:p>
        </p:txBody>
      </p:sp>
      <p:cxnSp>
        <p:nvCxnSpPr>
          <p:cNvPr id="81" name="직선 연결선 80"/>
          <p:cNvCxnSpPr>
            <a:stCxn id="30" idx="3"/>
            <a:endCxn id="73" idx="1"/>
          </p:cNvCxnSpPr>
          <p:nvPr/>
        </p:nvCxnSpPr>
        <p:spPr>
          <a:xfrm>
            <a:off x="4935121" y="5841902"/>
            <a:ext cx="1311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31" idx="3"/>
            <a:endCxn id="69" idx="1"/>
          </p:cNvCxnSpPr>
          <p:nvPr/>
        </p:nvCxnSpPr>
        <p:spPr>
          <a:xfrm flipV="1">
            <a:off x="4826756" y="3732738"/>
            <a:ext cx="1420030" cy="692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1" idx="3"/>
          </p:cNvCxnSpPr>
          <p:nvPr/>
        </p:nvCxnSpPr>
        <p:spPr>
          <a:xfrm>
            <a:off x="4826756" y="4425458"/>
            <a:ext cx="1420029" cy="24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31" idx="3"/>
            <a:endCxn id="72" idx="1"/>
          </p:cNvCxnSpPr>
          <p:nvPr/>
        </p:nvCxnSpPr>
        <p:spPr>
          <a:xfrm>
            <a:off x="4826756" y="4425458"/>
            <a:ext cx="1420028" cy="724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31" idx="3"/>
            <a:endCxn id="70" idx="1"/>
          </p:cNvCxnSpPr>
          <p:nvPr/>
        </p:nvCxnSpPr>
        <p:spPr>
          <a:xfrm flipV="1">
            <a:off x="4826756" y="4185270"/>
            <a:ext cx="1420029" cy="240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33" idx="3"/>
            <a:endCxn id="67" idx="1"/>
          </p:cNvCxnSpPr>
          <p:nvPr/>
        </p:nvCxnSpPr>
        <p:spPr>
          <a:xfrm flipV="1">
            <a:off x="4826757" y="523548"/>
            <a:ext cx="1420029" cy="129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33" idx="3"/>
            <a:endCxn id="60" idx="1"/>
          </p:cNvCxnSpPr>
          <p:nvPr/>
        </p:nvCxnSpPr>
        <p:spPr>
          <a:xfrm flipV="1">
            <a:off x="4826757" y="944750"/>
            <a:ext cx="1420029" cy="878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63" idx="1"/>
            <a:endCxn id="33" idx="3"/>
          </p:cNvCxnSpPr>
          <p:nvPr/>
        </p:nvCxnSpPr>
        <p:spPr>
          <a:xfrm flipH="1">
            <a:off x="4826757" y="1362432"/>
            <a:ext cx="1420029" cy="460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61" idx="1"/>
            <a:endCxn id="33" idx="3"/>
          </p:cNvCxnSpPr>
          <p:nvPr/>
        </p:nvCxnSpPr>
        <p:spPr>
          <a:xfrm flipH="1">
            <a:off x="4826757" y="1766740"/>
            <a:ext cx="1420020" cy="56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>
            <a:stCxn id="62" idx="1"/>
            <a:endCxn id="33" idx="3"/>
          </p:cNvCxnSpPr>
          <p:nvPr/>
        </p:nvCxnSpPr>
        <p:spPr>
          <a:xfrm flipH="1" flipV="1">
            <a:off x="4826757" y="1823070"/>
            <a:ext cx="1420031" cy="371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stCxn id="68" idx="1"/>
            <a:endCxn id="33" idx="3"/>
          </p:cNvCxnSpPr>
          <p:nvPr/>
        </p:nvCxnSpPr>
        <p:spPr>
          <a:xfrm flipH="1" flipV="1">
            <a:off x="4826757" y="1823070"/>
            <a:ext cx="1420030" cy="800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66" idx="1"/>
            <a:endCxn id="33" idx="3"/>
          </p:cNvCxnSpPr>
          <p:nvPr/>
        </p:nvCxnSpPr>
        <p:spPr>
          <a:xfrm flipH="1" flipV="1">
            <a:off x="4826757" y="1823070"/>
            <a:ext cx="1420030" cy="1237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246777" y="4513262"/>
            <a:ext cx="3173434" cy="31567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ysClr val="windowText" lastClr="000000"/>
                </a:solidFill>
              </a:rPr>
              <a:t>DeleteSupportService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4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82E776D1-F478-4699-BCFA-616F63E4B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887497" y="1141889"/>
            <a:ext cx="1380296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="" xmlns:a16="http://schemas.microsoft.com/office/drawing/2014/main" id="{C53B6C08-56F6-4356-9EC5-3A0CA95838F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2694562"/>
          <a:ext cx="10515600" cy="463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2D715B6-DC22-43F7-ADE0-12EA1ED57C61}"/>
              </a:ext>
            </a:extLst>
          </p:cNvPr>
          <p:cNvSpPr/>
          <p:nvPr/>
        </p:nvSpPr>
        <p:spPr>
          <a:xfrm>
            <a:off x="1105829" y="4913452"/>
            <a:ext cx="2541018" cy="360947"/>
          </a:xfrm>
          <a:prstGeom prst="rect">
            <a:avLst/>
          </a:prstGeom>
          <a:noFill/>
          <a:ln w="762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FFB25C0-D2EB-4941-BC00-FA7F269EB195}"/>
              </a:ext>
            </a:extLst>
          </p:cNvPr>
          <p:cNvSpPr/>
          <p:nvPr/>
        </p:nvSpPr>
        <p:spPr>
          <a:xfrm>
            <a:off x="4746092" y="4954388"/>
            <a:ext cx="2769830" cy="768029"/>
          </a:xfrm>
          <a:prstGeom prst="rect">
            <a:avLst/>
          </a:prstGeom>
          <a:noFill/>
          <a:ln w="762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A07129F-FCE4-4D6C-B125-31BF5CEB7A08}"/>
              </a:ext>
            </a:extLst>
          </p:cNvPr>
          <p:cNvSpPr/>
          <p:nvPr/>
        </p:nvSpPr>
        <p:spPr>
          <a:xfrm>
            <a:off x="8384440" y="4947987"/>
            <a:ext cx="2822535" cy="774430"/>
          </a:xfrm>
          <a:prstGeom prst="rect">
            <a:avLst/>
          </a:prstGeom>
          <a:noFill/>
          <a:ln w="762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="" xmlns:a16="http://schemas.microsoft.com/office/drawing/2014/main" id="{A53CA977-B507-4628-802B-DD70912EB735}"/>
              </a:ext>
            </a:extLst>
          </p:cNvPr>
          <p:cNvSpPr/>
          <p:nvPr/>
        </p:nvSpPr>
        <p:spPr>
          <a:xfrm rot="10800000">
            <a:off x="5518484" y="2297614"/>
            <a:ext cx="1155032" cy="1094874"/>
          </a:xfrm>
          <a:prstGeom prst="downArrow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BEC0EA6-892C-453C-858D-1E98D34F9C31}"/>
              </a:ext>
            </a:extLst>
          </p:cNvPr>
          <p:cNvSpPr txBox="1"/>
          <p:nvPr/>
        </p:nvSpPr>
        <p:spPr>
          <a:xfrm>
            <a:off x="3646847" y="1693561"/>
            <a:ext cx="50773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 err="1">
                <a:solidFill>
                  <a:srgbClr val="3F3F3F"/>
                </a:solidFill>
              </a:rPr>
              <a:t>DeleteSupportService</a:t>
            </a:r>
            <a:endParaRPr lang="ko-KR" altLang="en-US" sz="3500" b="1" dirty="0">
              <a:solidFill>
                <a:srgbClr val="3F3F3F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6110" y="133222"/>
            <a:ext cx="66494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  <a:r>
              <a:rPr lang="en-US" altLang="ko-KR" sz="4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-Delete Support Service</a:t>
            </a:r>
            <a:endParaRPr lang="ko-KR" altLang="en-US" sz="4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0198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997" y="55152"/>
            <a:ext cx="4286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Controller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4649" y="319222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82E776D1-F478-4699-BCFA-616F63E4B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935624" y="1128455"/>
            <a:ext cx="1380296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26481" y="3202806"/>
            <a:ext cx="1695589" cy="727209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CONTROLLER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6041105" y="4966137"/>
            <a:ext cx="4707959" cy="727209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SIMILAR CONTROLLER</a:t>
            </a:r>
            <a:endParaRPr lang="ko-KR" altLang="en-US" b="1" dirty="0"/>
          </a:p>
        </p:txBody>
      </p:sp>
      <p:sp>
        <p:nvSpPr>
          <p:cNvPr id="31" name="직사각형 30"/>
          <p:cNvSpPr/>
          <p:nvPr/>
        </p:nvSpPr>
        <p:spPr>
          <a:xfrm>
            <a:off x="6041105" y="3196739"/>
            <a:ext cx="4707959" cy="727209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SUPPORT CONTROLLER</a:t>
            </a:r>
            <a:endParaRPr lang="ko-KR" altLang="en-US" b="1" dirty="0"/>
          </a:p>
        </p:txBody>
      </p:sp>
      <p:cxnSp>
        <p:nvCxnSpPr>
          <p:cNvPr id="7" name="직선 연결선 6"/>
          <p:cNvCxnSpPr>
            <a:stCxn id="29" idx="3"/>
          </p:cNvCxnSpPr>
          <p:nvPr/>
        </p:nvCxnSpPr>
        <p:spPr>
          <a:xfrm flipV="1">
            <a:off x="3522070" y="1790946"/>
            <a:ext cx="2519036" cy="177546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29" idx="3"/>
            <a:endCxn id="31" idx="1"/>
          </p:cNvCxnSpPr>
          <p:nvPr/>
        </p:nvCxnSpPr>
        <p:spPr>
          <a:xfrm flipV="1">
            <a:off x="3522070" y="3560344"/>
            <a:ext cx="2519035" cy="606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9" idx="3"/>
            <a:endCxn id="30" idx="1"/>
          </p:cNvCxnSpPr>
          <p:nvPr/>
        </p:nvCxnSpPr>
        <p:spPr>
          <a:xfrm>
            <a:off x="3522070" y="3566411"/>
            <a:ext cx="2519035" cy="176333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041105" y="1427342"/>
            <a:ext cx="4707959" cy="75004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PROJECT CONTROLLER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3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4292" y="6102666"/>
            <a:ext cx="12192000" cy="777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997" y="55152"/>
            <a:ext cx="6825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Controller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Controller</a:t>
            </a:r>
            <a:endParaRPr lang="ko-KR" altLang="en-US" sz="4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4649" y="319222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82E776D1-F478-4699-BCFA-616F63E4B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935624" y="1128455"/>
            <a:ext cx="1380296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내용 개체 틀 27">
            <a:extLst>
              <a:ext uri="{FF2B5EF4-FFF2-40B4-BE49-F238E27FC236}">
                <a16:creationId xmlns="" xmlns:a16="http://schemas.microsoft.com/office/drawing/2014/main" id="{607DB244-12F0-4C5E-BEA3-0293E9E1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1638" y="2921134"/>
            <a:ext cx="1799798" cy="1818481"/>
          </a:xfrm>
          <a:prstGeom prst="rect">
            <a:avLst/>
          </a:prstGeom>
          <a:solidFill>
            <a:srgbClr val="3F3F3F"/>
          </a:solidFill>
        </p:spPr>
      </p:pic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A752E299-E79C-44D5-B96B-FBE8AF6DEDCD}"/>
              </a:ext>
            </a:extLst>
          </p:cNvPr>
          <p:cNvSpPr/>
          <p:nvPr/>
        </p:nvSpPr>
        <p:spPr>
          <a:xfrm>
            <a:off x="5054910" y="2819430"/>
            <a:ext cx="2054512" cy="2085407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84C0FCF3-2831-4D3F-A0C2-D890825695F9}"/>
              </a:ext>
            </a:extLst>
          </p:cNvPr>
          <p:cNvSpPr/>
          <p:nvPr/>
        </p:nvSpPr>
        <p:spPr>
          <a:xfrm>
            <a:off x="3740429" y="1489993"/>
            <a:ext cx="4693701" cy="4764282"/>
          </a:xfrm>
          <a:prstGeom prst="ellipse">
            <a:avLst/>
          </a:prstGeom>
          <a:noFill/>
          <a:ln w="7620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F4004D77-36DB-49D9-AF99-296160A38A36}"/>
              </a:ext>
            </a:extLst>
          </p:cNvPr>
          <p:cNvSpPr/>
          <p:nvPr/>
        </p:nvSpPr>
        <p:spPr>
          <a:xfrm>
            <a:off x="6346500" y="985620"/>
            <a:ext cx="1651531" cy="1676366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08902398-501A-42E9-AB34-34B88ACF8A8A}"/>
              </a:ext>
            </a:extLst>
          </p:cNvPr>
          <p:cNvSpPr/>
          <p:nvPr/>
        </p:nvSpPr>
        <p:spPr>
          <a:xfrm>
            <a:off x="7608364" y="3033951"/>
            <a:ext cx="1651531" cy="1676366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C03837A8-41CA-40FD-AA01-F772D63A1426}"/>
              </a:ext>
            </a:extLst>
          </p:cNvPr>
          <p:cNvSpPr/>
          <p:nvPr/>
        </p:nvSpPr>
        <p:spPr>
          <a:xfrm>
            <a:off x="6478004" y="5079643"/>
            <a:ext cx="1651531" cy="1676366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F3C09754-A0BE-47A9-92F7-7B612E4A70A6}"/>
              </a:ext>
            </a:extLst>
          </p:cNvPr>
          <p:cNvSpPr/>
          <p:nvPr/>
        </p:nvSpPr>
        <p:spPr>
          <a:xfrm>
            <a:off x="3045229" y="3037130"/>
            <a:ext cx="1651531" cy="1676366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3E63E116-036B-4CB3-8D39-B9AF96AD84F7}"/>
              </a:ext>
            </a:extLst>
          </p:cNvPr>
          <p:cNvSpPr/>
          <p:nvPr/>
        </p:nvSpPr>
        <p:spPr>
          <a:xfrm>
            <a:off x="3975992" y="1119209"/>
            <a:ext cx="1651531" cy="1676366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41C777A-538C-4EC4-8AB0-D05FEF25975F}"/>
              </a:ext>
            </a:extLst>
          </p:cNvPr>
          <p:cNvSpPr/>
          <p:nvPr/>
        </p:nvSpPr>
        <p:spPr>
          <a:xfrm>
            <a:off x="4080632" y="5006838"/>
            <a:ext cx="1651531" cy="1676366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412F1342-E9F3-4D73-A830-5C089A31BB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8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07" y="5430466"/>
            <a:ext cx="882000" cy="882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3D82477B-674A-46B3-8975-404E8D529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01" y="5430822"/>
            <a:ext cx="882000" cy="882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A1FBB993-97B4-4374-84B5-F4B2923AA8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57" y="1481410"/>
            <a:ext cx="882000" cy="93055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CF139E6E-090C-48C1-B8FE-06FB23BCA39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32" y="3453717"/>
            <a:ext cx="882000" cy="882000"/>
          </a:xfrm>
          <a:prstGeom prst="rect">
            <a:avLst/>
          </a:prstGeom>
          <a:noFill/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1F3721AB-6967-493F-8087-BD1A9955044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8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82" y="3460206"/>
            <a:ext cx="882000" cy="882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9A4DBDD4-7CC4-4694-821A-CAF1A88122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364" y="1333268"/>
            <a:ext cx="882000" cy="882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9AD555E-69D5-4A7E-A1AA-BEB4A2C75077}"/>
              </a:ext>
            </a:extLst>
          </p:cNvPr>
          <p:cNvSpPr txBox="1"/>
          <p:nvPr/>
        </p:nvSpPr>
        <p:spPr>
          <a:xfrm>
            <a:off x="8471532" y="177426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프로젝트 신청하기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1F4FA45B-F75E-41BB-A7B8-5EB1AC741F06}"/>
              </a:ext>
            </a:extLst>
          </p:cNvPr>
          <p:cNvSpPr txBox="1"/>
          <p:nvPr/>
        </p:nvSpPr>
        <p:spPr>
          <a:xfrm>
            <a:off x="9528071" y="358323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프로젝트 수정하기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7035489-3BEC-4F0A-981F-66D78C11486A}"/>
              </a:ext>
            </a:extLst>
          </p:cNvPr>
          <p:cNvSpPr txBox="1"/>
          <p:nvPr/>
        </p:nvSpPr>
        <p:spPr>
          <a:xfrm>
            <a:off x="8524738" y="584502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삭제하기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9A4B827A-AE61-462C-8ED3-92689007FA97}"/>
              </a:ext>
            </a:extLst>
          </p:cNvPr>
          <p:cNvSpPr txBox="1"/>
          <p:nvPr/>
        </p:nvSpPr>
        <p:spPr>
          <a:xfrm>
            <a:off x="1717803" y="584331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검색하기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3F80302-5397-4D06-BB21-5E9462588724}"/>
              </a:ext>
            </a:extLst>
          </p:cNvPr>
          <p:cNvSpPr txBox="1"/>
          <p:nvPr/>
        </p:nvSpPr>
        <p:spPr>
          <a:xfrm>
            <a:off x="575164" y="358323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목록보기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8CAF8B57-1CC0-4376-8121-862A9279EF79}"/>
              </a:ext>
            </a:extLst>
          </p:cNvPr>
          <p:cNvSpPr txBox="1"/>
          <p:nvPr/>
        </p:nvSpPr>
        <p:spPr>
          <a:xfrm>
            <a:off x="1538133" y="176202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상세보기</a:t>
            </a:r>
          </a:p>
        </p:txBody>
      </p:sp>
    </p:spTree>
    <p:extLst>
      <p:ext uri="{BB962C8B-B14F-4D97-AF65-F5344CB8AC3E}">
        <p14:creationId xmlns:p14="http://schemas.microsoft.com/office/powerpoint/2010/main" val="1335627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내용 개체 틀 16">
            <a:extLst>
              <a:ext uri="{FF2B5EF4-FFF2-40B4-BE49-F238E27FC236}">
                <a16:creationId xmlns="" xmlns:a16="http://schemas.microsoft.com/office/drawing/2014/main" id="{24C5DECB-43A6-4DDA-B19F-9CDB19E2E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83" t="2958" r="1542" b="3666"/>
          <a:stretch/>
        </p:blipFill>
        <p:spPr>
          <a:xfrm>
            <a:off x="1279383" y="1511330"/>
            <a:ext cx="9633233" cy="4333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997" y="55152"/>
            <a:ext cx="5815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Controller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Controller</a:t>
            </a:r>
            <a:endParaRPr lang="ko-KR" altLang="en-US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649" y="319222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0994E7E1-0FEF-49D5-A7BF-95E80A49666A}"/>
              </a:ext>
            </a:extLst>
          </p:cNvPr>
          <p:cNvSpPr/>
          <p:nvPr/>
        </p:nvSpPr>
        <p:spPr>
          <a:xfrm>
            <a:off x="98120" y="3798938"/>
            <a:ext cx="1134000" cy="1134000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D112F54-C6EB-4D6E-9B6D-87B78DE3B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8" y="4033906"/>
            <a:ext cx="612000" cy="6724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C184240-EF2F-4F64-BFB9-148EB768A9D3}"/>
              </a:ext>
            </a:extLst>
          </p:cNvPr>
          <p:cNvSpPr/>
          <p:nvPr/>
        </p:nvSpPr>
        <p:spPr>
          <a:xfrm>
            <a:off x="1391478" y="4365938"/>
            <a:ext cx="5447204" cy="2573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8ADE80A4-B0A8-48D1-97D1-ED0A2D3017CE}"/>
              </a:ext>
            </a:extLst>
          </p:cNvPr>
          <p:cNvSpPr/>
          <p:nvPr/>
        </p:nvSpPr>
        <p:spPr>
          <a:xfrm>
            <a:off x="98120" y="4436677"/>
            <a:ext cx="1134000" cy="1134000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C8CA4FE5-399D-4F5E-8159-407DA72D2A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4" y="4706325"/>
            <a:ext cx="612000" cy="59216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1D7BA63-4E00-4760-8BC0-EB2C9EAE4228}"/>
              </a:ext>
            </a:extLst>
          </p:cNvPr>
          <p:cNvSpPr/>
          <p:nvPr/>
        </p:nvSpPr>
        <p:spPr>
          <a:xfrm>
            <a:off x="1391478" y="4745011"/>
            <a:ext cx="9521138" cy="387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FA40899A-32C0-4333-BE07-137BFB91E541}"/>
              </a:ext>
            </a:extLst>
          </p:cNvPr>
          <p:cNvSpPr/>
          <p:nvPr/>
        </p:nvSpPr>
        <p:spPr>
          <a:xfrm>
            <a:off x="98120" y="4648937"/>
            <a:ext cx="1134000" cy="1134000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FE3F8A00-68DC-4DCA-B01C-C589168604A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0" y="4909937"/>
            <a:ext cx="612000" cy="61200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ED87C2CD-A138-429E-AF89-2BEA92C9A08F}"/>
              </a:ext>
            </a:extLst>
          </p:cNvPr>
          <p:cNvSpPr/>
          <p:nvPr/>
        </p:nvSpPr>
        <p:spPr>
          <a:xfrm>
            <a:off x="1335430" y="5056463"/>
            <a:ext cx="7808570" cy="387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86964F99-0E3A-487A-B59F-C1EDCED4E2D2}"/>
              </a:ext>
            </a:extLst>
          </p:cNvPr>
          <p:cNvSpPr/>
          <p:nvPr/>
        </p:nvSpPr>
        <p:spPr>
          <a:xfrm>
            <a:off x="89336" y="4890909"/>
            <a:ext cx="1134000" cy="1134000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974B2293-0FD1-43A0-98F9-CB1A136486D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8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6" y="5132947"/>
            <a:ext cx="612000" cy="612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2A87DEC9-6D30-465A-BEB6-0A4357E799AA}"/>
              </a:ext>
            </a:extLst>
          </p:cNvPr>
          <p:cNvSpPr/>
          <p:nvPr/>
        </p:nvSpPr>
        <p:spPr>
          <a:xfrm>
            <a:off x="1391477" y="5367913"/>
            <a:ext cx="6029739" cy="2673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2A51D739-8331-408B-B7D0-9507E8F3D071}"/>
              </a:ext>
            </a:extLst>
          </p:cNvPr>
          <p:cNvSpPr/>
          <p:nvPr/>
        </p:nvSpPr>
        <p:spPr>
          <a:xfrm>
            <a:off x="143205" y="2902076"/>
            <a:ext cx="1134000" cy="1134000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50B2A553-7ADB-4925-9CA4-0470EB417DC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8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05" y="3157158"/>
            <a:ext cx="612000" cy="61200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97329D13-EAD2-450B-87A8-11789F3B9ED0}"/>
              </a:ext>
            </a:extLst>
          </p:cNvPr>
          <p:cNvSpPr/>
          <p:nvPr/>
        </p:nvSpPr>
        <p:spPr>
          <a:xfrm>
            <a:off x="111879" y="4149500"/>
            <a:ext cx="1134000" cy="1134000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C689CA96-83FF-42C2-BDCA-180B17D8F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05" y="4439011"/>
            <a:ext cx="612000" cy="612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B7910F0-DF7F-4D8E-B1C5-B1E75C5CD7C2}"/>
              </a:ext>
            </a:extLst>
          </p:cNvPr>
          <p:cNvSpPr/>
          <p:nvPr/>
        </p:nvSpPr>
        <p:spPr>
          <a:xfrm>
            <a:off x="1391477" y="3756343"/>
            <a:ext cx="6202019" cy="6772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CC4DF96-5B2D-499A-889F-701B8CDBEE6C}"/>
              </a:ext>
            </a:extLst>
          </p:cNvPr>
          <p:cNvSpPr/>
          <p:nvPr/>
        </p:nvSpPr>
        <p:spPr>
          <a:xfrm>
            <a:off x="1391477" y="4523615"/>
            <a:ext cx="6375544" cy="303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" grpId="0" animBg="1"/>
      <p:bldP spid="3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25" grpId="0" animBg="1"/>
      <p:bldP spid="2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51956"/>
            <a:ext cx="12192000" cy="406044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240" y="252002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클래스 </a:t>
            </a:r>
            <a:r>
              <a:rPr lang="ko-KR" altLang="en-US" sz="4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다이어</a:t>
            </a:r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그램</a:t>
            </a:r>
            <a:endParaRPr lang="en-US" altLang="ko-KR" sz="4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447711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75042" y="1108888"/>
            <a:ext cx="1050830" cy="9901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</a:rPr>
              <a:t>V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*.JSP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2249266"/>
            <a:ext cx="10010775" cy="4133850"/>
          </a:xfrm>
          <a:prstGeom prst="rect">
            <a:avLst/>
          </a:prstGeom>
        </p:spPr>
      </p:pic>
      <p:cxnSp>
        <p:nvCxnSpPr>
          <p:cNvPr id="24" name="직선 연결선 23"/>
          <p:cNvCxnSpPr>
            <a:cxnSpLocks/>
            <a:stCxn id="17" idx="3"/>
          </p:cNvCxnSpPr>
          <p:nvPr/>
        </p:nvCxnSpPr>
        <p:spPr>
          <a:xfrm>
            <a:off x="5025872" y="1603939"/>
            <a:ext cx="2185745" cy="8862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cxnSpLocks/>
            <a:stCxn id="17" idx="1"/>
          </p:cNvCxnSpPr>
          <p:nvPr/>
        </p:nvCxnSpPr>
        <p:spPr>
          <a:xfrm flipH="1">
            <a:off x="1594298" y="1603939"/>
            <a:ext cx="2380744" cy="78108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499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607" y="3488170"/>
            <a:ext cx="1171474" cy="580688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1846617" y="1742141"/>
            <a:ext cx="1358365" cy="72720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HANDLER MAPPING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458907" y="4915744"/>
            <a:ext cx="1305226" cy="973069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VIEW</a:t>
            </a:r>
          </a:p>
          <a:p>
            <a:pPr algn="ctr"/>
            <a:r>
              <a:rPr lang="en-US" altLang="ko-KR" b="1" dirty="0"/>
              <a:t>RESOLVER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725256" y="5324886"/>
            <a:ext cx="863082" cy="509946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VIEW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3574029" y="3387182"/>
            <a:ext cx="1695589" cy="727209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CONTROLLER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79888" y="3377657"/>
            <a:ext cx="1349220" cy="727209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DAO IMPL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7220512" y="3254844"/>
            <a:ext cx="1658509" cy="887274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&lt;&lt;INTERFACE&gt;&gt;</a:t>
            </a:r>
          </a:p>
          <a:p>
            <a:pPr algn="ctr"/>
            <a:r>
              <a:rPr lang="en-US" altLang="ko-KR" sz="1600" b="1" dirty="0"/>
              <a:t>DAO </a:t>
            </a:r>
            <a:endParaRPr lang="ko-KR" altLang="en-US" sz="1600" b="1" dirty="0"/>
          </a:p>
        </p:txBody>
      </p:sp>
      <p:sp>
        <p:nvSpPr>
          <p:cNvPr id="12" name="직사각형 11"/>
          <p:cNvSpPr/>
          <p:nvPr/>
        </p:nvSpPr>
        <p:spPr>
          <a:xfrm>
            <a:off x="11096876" y="3379517"/>
            <a:ext cx="960321" cy="725350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DBMS</a:t>
            </a:r>
            <a:endParaRPr lang="ko-KR" altLang="en-US" b="1" dirty="0"/>
          </a:p>
        </p:txBody>
      </p:sp>
      <p:cxnSp>
        <p:nvCxnSpPr>
          <p:cNvPr id="14" name="직선 화살표 연결선 13"/>
          <p:cNvCxnSpPr>
            <a:cxnSpLocks/>
          </p:cNvCxnSpPr>
          <p:nvPr/>
        </p:nvCxnSpPr>
        <p:spPr>
          <a:xfrm>
            <a:off x="1348565" y="3538835"/>
            <a:ext cx="3766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cxnSpLocks/>
          </p:cNvCxnSpPr>
          <p:nvPr/>
        </p:nvCxnSpPr>
        <p:spPr>
          <a:xfrm flipH="1" flipV="1">
            <a:off x="1294063" y="3914775"/>
            <a:ext cx="431193" cy="9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3315659" y="3538835"/>
            <a:ext cx="457734" cy="15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611690" y="2609850"/>
            <a:ext cx="0" cy="638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329005" y="3590925"/>
            <a:ext cx="3794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290905" y="3924300"/>
            <a:ext cx="3794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8962775" y="3581400"/>
            <a:ext cx="28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8962775" y="3914775"/>
            <a:ext cx="28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0810625" y="3590925"/>
            <a:ext cx="28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10810625" y="3924300"/>
            <a:ext cx="28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액자 37"/>
          <p:cNvSpPr/>
          <p:nvPr/>
        </p:nvSpPr>
        <p:spPr>
          <a:xfrm>
            <a:off x="1482408" y="1571625"/>
            <a:ext cx="3982337" cy="4857750"/>
          </a:xfrm>
          <a:prstGeom prst="frame">
            <a:avLst>
              <a:gd name="adj1" fmla="val 7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액자 38"/>
          <p:cNvSpPr/>
          <p:nvPr/>
        </p:nvSpPr>
        <p:spPr>
          <a:xfrm>
            <a:off x="2187744" y="932850"/>
            <a:ext cx="2609851" cy="561975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16132" y="1029171"/>
            <a:ext cx="20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Spring Web MVC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액자 41"/>
          <p:cNvSpPr/>
          <p:nvPr/>
        </p:nvSpPr>
        <p:spPr>
          <a:xfrm>
            <a:off x="5540332" y="1571625"/>
            <a:ext cx="6651668" cy="4857750"/>
          </a:xfrm>
          <a:prstGeom prst="frame">
            <a:avLst>
              <a:gd name="adj1" fmla="val 11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8410139" y="920657"/>
            <a:ext cx="1353237" cy="561975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85658" y="102237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MODEL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83236" y="67947"/>
            <a:ext cx="4360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MVC DESIGN</a:t>
            </a:r>
            <a:endParaRPr lang="ko-KR" altLang="en-US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74149" y="340600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6841850" y="3590925"/>
            <a:ext cx="3355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6819002" y="3924300"/>
            <a:ext cx="3050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326E86BD-B83E-49CB-B4EC-C07EDDC504E5}"/>
              </a:ext>
            </a:extLst>
          </p:cNvPr>
          <p:cNvSpPr/>
          <p:nvPr/>
        </p:nvSpPr>
        <p:spPr>
          <a:xfrm>
            <a:off x="5660632" y="3194461"/>
            <a:ext cx="1168106" cy="1168106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38BBCE-F888-43FB-AAAB-5686239D42CD}"/>
              </a:ext>
            </a:extLst>
          </p:cNvPr>
          <p:cNvSpPr txBox="1"/>
          <p:nvPr/>
        </p:nvSpPr>
        <p:spPr>
          <a:xfrm>
            <a:off x="5739132" y="3567734"/>
            <a:ext cx="1030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service</a:t>
            </a:r>
            <a:endParaRPr lang="ko-KR" altLang="en-US" sz="2000" b="1" dirty="0"/>
          </a:p>
        </p:txBody>
      </p:sp>
      <p:sp>
        <p:nvSpPr>
          <p:cNvPr id="13" name="육각형 12">
            <a:extLst>
              <a:ext uri="{FF2B5EF4-FFF2-40B4-BE49-F238E27FC236}">
                <a16:creationId xmlns="" xmlns:a16="http://schemas.microsoft.com/office/drawing/2014/main" id="{03745E39-45D3-43D1-90EA-8034D916C4A5}"/>
              </a:ext>
            </a:extLst>
          </p:cNvPr>
          <p:cNvSpPr/>
          <p:nvPr/>
        </p:nvSpPr>
        <p:spPr>
          <a:xfrm>
            <a:off x="1720685" y="3300710"/>
            <a:ext cx="1551841" cy="825206"/>
          </a:xfrm>
          <a:prstGeom prst="hexag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A8C924D-D57E-4715-AB56-AD62A4727584}"/>
              </a:ext>
            </a:extLst>
          </p:cNvPr>
          <p:cNvSpPr txBox="1"/>
          <p:nvPr/>
        </p:nvSpPr>
        <p:spPr>
          <a:xfrm>
            <a:off x="1725256" y="3484537"/>
            <a:ext cx="163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DISPATCHER </a:t>
            </a:r>
          </a:p>
          <a:p>
            <a:r>
              <a:rPr lang="en-US" altLang="ko-KR" b="1" dirty="0"/>
              <a:t>  SERVLET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9" name="사다리꼴 18">
            <a:extLst>
              <a:ext uri="{FF2B5EF4-FFF2-40B4-BE49-F238E27FC236}">
                <a16:creationId xmlns="" xmlns:a16="http://schemas.microsoft.com/office/drawing/2014/main" id="{A62FB113-10E5-4D88-AB7A-7A8B0474FCC0}"/>
              </a:ext>
            </a:extLst>
          </p:cNvPr>
          <p:cNvSpPr/>
          <p:nvPr/>
        </p:nvSpPr>
        <p:spPr>
          <a:xfrm>
            <a:off x="7217135" y="2928937"/>
            <a:ext cx="469125" cy="325907"/>
          </a:xfrm>
          <a:prstGeom prst="trapezoid">
            <a:avLst>
              <a:gd name="adj" fmla="val 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다리꼴 40">
            <a:extLst>
              <a:ext uri="{FF2B5EF4-FFF2-40B4-BE49-F238E27FC236}">
                <a16:creationId xmlns="" xmlns:a16="http://schemas.microsoft.com/office/drawing/2014/main" id="{ADECB12D-C146-4E79-9462-8B6681C4F59A}"/>
              </a:ext>
            </a:extLst>
          </p:cNvPr>
          <p:cNvSpPr/>
          <p:nvPr/>
        </p:nvSpPr>
        <p:spPr>
          <a:xfrm>
            <a:off x="9377241" y="3087757"/>
            <a:ext cx="386136" cy="280781"/>
          </a:xfrm>
          <a:prstGeom prst="trapezoid">
            <a:avLst>
              <a:gd name="adj" fmla="val 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다리꼴 46">
            <a:extLst>
              <a:ext uri="{FF2B5EF4-FFF2-40B4-BE49-F238E27FC236}">
                <a16:creationId xmlns="" xmlns:a16="http://schemas.microsoft.com/office/drawing/2014/main" id="{96E13D10-710A-4CFA-870E-632990CA2383}"/>
              </a:ext>
            </a:extLst>
          </p:cNvPr>
          <p:cNvSpPr/>
          <p:nvPr/>
        </p:nvSpPr>
        <p:spPr>
          <a:xfrm>
            <a:off x="11097355" y="3181209"/>
            <a:ext cx="352525" cy="166894"/>
          </a:xfrm>
          <a:prstGeom prst="trapezoid">
            <a:avLst>
              <a:gd name="adj" fmla="val 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다리꼴 47">
            <a:extLst>
              <a:ext uri="{FF2B5EF4-FFF2-40B4-BE49-F238E27FC236}">
                <a16:creationId xmlns="" xmlns:a16="http://schemas.microsoft.com/office/drawing/2014/main" id="{94198354-7D49-4ED0-94AC-354A884EB0E2}"/>
              </a:ext>
            </a:extLst>
          </p:cNvPr>
          <p:cNvSpPr/>
          <p:nvPr/>
        </p:nvSpPr>
        <p:spPr>
          <a:xfrm>
            <a:off x="1725256" y="5130047"/>
            <a:ext cx="422034" cy="163607"/>
          </a:xfrm>
          <a:prstGeom prst="trapezoid">
            <a:avLst>
              <a:gd name="adj" fmla="val 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5327DFD5-45E1-4379-AF2D-25BF5768C212}"/>
              </a:ext>
            </a:extLst>
          </p:cNvPr>
          <p:cNvCxnSpPr/>
          <p:nvPr/>
        </p:nvCxnSpPr>
        <p:spPr>
          <a:xfrm flipV="1">
            <a:off x="2416132" y="4425407"/>
            <a:ext cx="0" cy="638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A99CB909-D9B3-4C53-B9F0-25C81BFEDEC4}"/>
              </a:ext>
            </a:extLst>
          </p:cNvPr>
          <p:cNvCxnSpPr>
            <a:cxnSpLocks/>
          </p:cNvCxnSpPr>
          <p:nvPr/>
        </p:nvCxnSpPr>
        <p:spPr>
          <a:xfrm flipH="1" flipV="1">
            <a:off x="3073162" y="4202716"/>
            <a:ext cx="400414" cy="541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E6A35E9-5847-439B-A81D-508430A381D0}"/>
              </a:ext>
            </a:extLst>
          </p:cNvPr>
          <p:cNvCxnSpPr>
            <a:cxnSpLocks/>
          </p:cNvCxnSpPr>
          <p:nvPr/>
        </p:nvCxnSpPr>
        <p:spPr>
          <a:xfrm flipH="1">
            <a:off x="3306103" y="3874470"/>
            <a:ext cx="449517" cy="176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13EE4694-D849-4C6B-8450-527CFA352E51}"/>
              </a:ext>
            </a:extLst>
          </p:cNvPr>
          <p:cNvCxnSpPr>
            <a:cxnSpLocks/>
          </p:cNvCxnSpPr>
          <p:nvPr/>
        </p:nvCxnSpPr>
        <p:spPr>
          <a:xfrm>
            <a:off x="2911352" y="4277569"/>
            <a:ext cx="449191" cy="638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BF0C4A30-3601-41E7-90AF-4DC0A95D32EA}"/>
              </a:ext>
            </a:extLst>
          </p:cNvPr>
          <p:cNvCxnSpPr>
            <a:cxnSpLocks/>
          </p:cNvCxnSpPr>
          <p:nvPr/>
        </p:nvCxnSpPr>
        <p:spPr>
          <a:xfrm>
            <a:off x="2187744" y="4407867"/>
            <a:ext cx="0" cy="638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CC8B8563-A1FC-44AF-9D7E-CA850BB5EB02}"/>
              </a:ext>
            </a:extLst>
          </p:cNvPr>
          <p:cNvCxnSpPr>
            <a:cxnSpLocks/>
          </p:cNvCxnSpPr>
          <p:nvPr/>
        </p:nvCxnSpPr>
        <p:spPr>
          <a:xfrm>
            <a:off x="2416132" y="2617246"/>
            <a:ext cx="0" cy="638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8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팀 및 프로그램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426" y="3483852"/>
            <a:ext cx="602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9631" y="4404360"/>
            <a:ext cx="1463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팀 소개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 dirty="0" err="1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크라우드</a:t>
            </a:r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b="1" dirty="0" err="1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펀딩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UNIV FLEA</a:t>
            </a:r>
            <a:endParaRPr lang="ko-KR" altLang="en-US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386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426" y="3483852"/>
            <a:ext cx="602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Logic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09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2011" y="4404360"/>
            <a:ext cx="193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유사도 검사 서비스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자동 심사 서비스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자동 삭제 서비스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222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8113" y="379003"/>
            <a:ext cx="4665685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유사도</a:t>
            </a:r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검사</a:t>
            </a:r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서비스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851" y="1953656"/>
            <a:ext cx="5413661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/>
              <a:t>Dice Coefficient</a:t>
            </a:r>
          </a:p>
          <a:p>
            <a:pPr algn="ctr"/>
            <a:r>
              <a:rPr lang="en-US" altLang="ko-KR" sz="5400" b="1" dirty="0"/>
              <a:t> Algorithm</a:t>
            </a:r>
            <a:endParaRPr lang="ko-KR" altLang="en-US" sz="5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66907" y="4293971"/>
            <a:ext cx="609654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u="sng" dirty="0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BI-GRAM ANALYZE </a:t>
            </a:r>
            <a:r>
              <a:rPr lang="ko-KR" altLang="en-US" sz="3200" b="1" dirty="0">
                <a:solidFill>
                  <a:srgbClr val="1AB29D"/>
                </a:solidFill>
              </a:rPr>
              <a:t>를 </a:t>
            </a:r>
            <a:endParaRPr lang="en-US" altLang="ko-KR" sz="3200" b="1" dirty="0">
              <a:solidFill>
                <a:srgbClr val="1AB29D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1AB29D"/>
                </a:solidFill>
              </a:rPr>
              <a:t>이용한 두 문자열 비교 알고리즘</a:t>
            </a:r>
          </a:p>
        </p:txBody>
      </p:sp>
      <p:pic>
        <p:nvPicPr>
          <p:cNvPr id="2050" name="Picture 2" descr="algorithm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0" t="-1088" r="6751" b="180"/>
          <a:stretch/>
        </p:blipFill>
        <p:spPr bwMode="auto">
          <a:xfrm>
            <a:off x="6888834" y="-74715"/>
            <a:ext cx="5290197" cy="62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09362" y="-74715"/>
            <a:ext cx="5515583" cy="620314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2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dirty="0"/>
              <a:t>유사도 검사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5883" y="1864336"/>
            <a:ext cx="5824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Bi-gram Analyze?</a:t>
            </a:r>
            <a:endParaRPr lang="ko-KR" altLang="en-US" sz="4400" b="1" dirty="0">
              <a:solidFill>
                <a:srgbClr val="1AB29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6929" y="3685487"/>
            <a:ext cx="7606570" cy="584775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AB29D"/>
                </a:solidFill>
              </a:rPr>
              <a:t>문자열을 </a:t>
            </a:r>
            <a:r>
              <a:rPr lang="ko-KR" altLang="en-US" sz="3200" b="1" u="sng" dirty="0">
                <a:solidFill>
                  <a:srgbClr val="1AB29D"/>
                </a:solidFill>
              </a:rPr>
              <a:t>연속된 </a:t>
            </a:r>
            <a:r>
              <a:rPr lang="en-US" altLang="ko-KR" sz="3200" b="1" u="sng" dirty="0">
                <a:solidFill>
                  <a:srgbClr val="1AB29D"/>
                </a:solidFill>
              </a:rPr>
              <a:t>2</a:t>
            </a:r>
            <a:r>
              <a:rPr lang="ko-KR" altLang="en-US" sz="3200" b="1" u="sng" dirty="0">
                <a:solidFill>
                  <a:srgbClr val="1AB29D"/>
                </a:solidFill>
              </a:rPr>
              <a:t>글자 </a:t>
            </a:r>
            <a:r>
              <a:rPr lang="ko-KR" altLang="en-US" sz="2400" b="1" dirty="0">
                <a:solidFill>
                  <a:srgbClr val="1AB29D"/>
                </a:solidFill>
              </a:rPr>
              <a:t>기준 단위로 절단해 분석</a:t>
            </a:r>
            <a:r>
              <a:rPr lang="en-US" altLang="ko-KR" sz="2400" b="1" dirty="0">
                <a:solidFill>
                  <a:srgbClr val="1AB29D"/>
                </a:solidFill>
              </a:rPr>
              <a:t>!</a:t>
            </a:r>
            <a:endParaRPr lang="ko-KR" altLang="en-US" sz="2400" b="1" dirty="0">
              <a:solidFill>
                <a:srgbClr val="1AB29D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540378" y="3644641"/>
            <a:ext cx="9911198" cy="712392"/>
            <a:chOff x="2391717" y="4352781"/>
            <a:chExt cx="9911198" cy="712392"/>
          </a:xfrm>
        </p:grpSpPr>
        <p:sp>
          <p:nvSpPr>
            <p:cNvPr id="6" name="TextBox 5"/>
            <p:cNvSpPr txBox="1"/>
            <p:nvPr/>
          </p:nvSpPr>
          <p:spPr>
            <a:xfrm>
              <a:off x="2391717" y="4357287"/>
              <a:ext cx="22326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err="1"/>
                <a:t>Lectopia</a:t>
              </a:r>
              <a:endParaRPr lang="ko-KR" altLang="en-US" sz="4000" b="1" dirty="0"/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5126668" y="4520027"/>
              <a:ext cx="969332" cy="436832"/>
            </a:xfrm>
            <a:prstGeom prst="rightArrow">
              <a:avLst/>
            </a:prstGeom>
            <a:solidFill>
              <a:srgbClr val="1AB2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0214" y="4352781"/>
              <a:ext cx="58827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/>
                <a:t>(le, </a:t>
              </a:r>
              <a:r>
                <a:rPr lang="en-US" altLang="ko-KR" sz="4000" b="1" dirty="0" err="1"/>
                <a:t>ec</a:t>
              </a:r>
              <a:r>
                <a:rPr lang="en-US" altLang="ko-KR" sz="4000" b="1" dirty="0"/>
                <a:t>, </a:t>
              </a:r>
              <a:r>
                <a:rPr lang="en-US" altLang="ko-KR" sz="4000" b="1" dirty="0" err="1"/>
                <a:t>ct</a:t>
              </a:r>
              <a:r>
                <a:rPr lang="en-US" altLang="ko-KR" sz="4000" b="1" dirty="0"/>
                <a:t>, to, op, pi, </a:t>
              </a:r>
              <a:r>
                <a:rPr lang="en-US" altLang="ko-KR" sz="4000" b="1" dirty="0" err="1"/>
                <a:t>ia</a:t>
              </a:r>
              <a:r>
                <a:rPr lang="en-US" altLang="ko-KR" sz="4000" b="1" dirty="0"/>
                <a:t>)</a:t>
              </a:r>
              <a:endParaRPr lang="ko-KR" alt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51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9879" y="78716"/>
            <a:ext cx="4083652" cy="1325563"/>
          </a:xfrm>
        </p:spPr>
        <p:txBody>
          <a:bodyPr/>
          <a:lstStyle/>
          <a:p>
            <a:r>
              <a:rPr lang="ko-KR" altLang="en-US" dirty="0" err="1"/>
              <a:t>로직</a:t>
            </a:r>
            <a:r>
              <a:rPr lang="ko-KR" altLang="en-US" dirty="0"/>
              <a:t> 설계</a:t>
            </a:r>
            <a:r>
              <a:rPr lang="en-US" altLang="ko-KR" sz="1800" dirty="0"/>
              <a:t>-</a:t>
            </a:r>
            <a:r>
              <a:rPr lang="ko-KR" altLang="en-US" sz="1800" dirty="0"/>
              <a:t>유사도 검사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292142" y="1654873"/>
            <a:ext cx="10482763" cy="3951939"/>
            <a:chOff x="1292142" y="1654873"/>
            <a:chExt cx="10482763" cy="3951939"/>
          </a:xfrm>
        </p:grpSpPr>
        <p:grpSp>
          <p:nvGrpSpPr>
            <p:cNvPr id="25" name="그룹 24"/>
            <p:cNvGrpSpPr/>
            <p:nvPr/>
          </p:nvGrpSpPr>
          <p:grpSpPr>
            <a:xfrm>
              <a:off x="1292142" y="1654873"/>
              <a:ext cx="10482763" cy="3178125"/>
              <a:chOff x="1292142" y="1654873"/>
              <a:chExt cx="10482763" cy="3178125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340681" y="1654873"/>
                <a:ext cx="10434224" cy="1107996"/>
                <a:chOff x="2391717" y="3981387"/>
                <a:chExt cx="10434224" cy="1107996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2391717" y="4357287"/>
                  <a:ext cx="223266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b="1" dirty="0" err="1"/>
                    <a:t>Lectopia</a:t>
                  </a:r>
                  <a:endParaRPr lang="ko-KR" altLang="en-US" sz="4000" b="1" dirty="0"/>
                </a:p>
              </p:txBody>
            </p:sp>
            <p:sp>
              <p:nvSpPr>
                <p:cNvPr id="8" name="오른쪽 화살표 7"/>
                <p:cNvSpPr/>
                <p:nvPr/>
              </p:nvSpPr>
              <p:spPr>
                <a:xfrm>
                  <a:off x="5126668" y="4520027"/>
                  <a:ext cx="969332" cy="436832"/>
                </a:xfrm>
                <a:prstGeom prst="rightArrow">
                  <a:avLst/>
                </a:prstGeom>
                <a:solidFill>
                  <a:srgbClr val="1AB29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6468751" y="3981387"/>
                  <a:ext cx="6357190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b="1" dirty="0"/>
                    <a:t>(</a:t>
                  </a:r>
                  <a:r>
                    <a:rPr lang="en-US" altLang="ko-KR" sz="6600" b="1" u="sng" dirty="0">
                      <a:solidFill>
                        <a:srgbClr val="FF0000"/>
                      </a:solidFill>
                    </a:rPr>
                    <a:t>Le</a:t>
                  </a:r>
                  <a:r>
                    <a:rPr lang="en-US" altLang="ko-KR" sz="4000" b="1" u="sng" dirty="0"/>
                    <a:t>, </a:t>
                  </a:r>
                  <a:r>
                    <a:rPr lang="en-US" altLang="ko-KR" sz="4000" b="1" u="sng" dirty="0" err="1"/>
                    <a:t>ec</a:t>
                  </a:r>
                  <a:r>
                    <a:rPr lang="en-US" altLang="ko-KR" sz="4000" b="1" u="sng" dirty="0"/>
                    <a:t>, </a:t>
                  </a:r>
                  <a:r>
                    <a:rPr lang="en-US" altLang="ko-KR" sz="4000" b="1" u="sng" dirty="0" err="1"/>
                    <a:t>ct</a:t>
                  </a:r>
                  <a:r>
                    <a:rPr lang="en-US" altLang="ko-KR" sz="4000" b="1" u="sng" dirty="0"/>
                    <a:t>, to, op, pi, </a:t>
                  </a:r>
                  <a:r>
                    <a:rPr lang="en-US" altLang="ko-KR" sz="4000" b="1" u="sng" dirty="0" err="1"/>
                    <a:t>ia</a:t>
                  </a:r>
                  <a:r>
                    <a:rPr lang="en-US" altLang="ko-KR" sz="4000" b="1" dirty="0"/>
                    <a:t>)</a:t>
                  </a:r>
                  <a:endParaRPr lang="ko-KR" altLang="en-US" sz="4000" b="1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1292142" y="3725002"/>
                <a:ext cx="10482763" cy="1107996"/>
                <a:chOff x="2391717" y="3966029"/>
                <a:chExt cx="10482763" cy="1107996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2391717" y="4357287"/>
                  <a:ext cx="22907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b="1" dirty="0" err="1"/>
                    <a:t>Rectopia</a:t>
                  </a:r>
                  <a:endParaRPr lang="ko-KR" altLang="en-US" sz="4000" b="1" dirty="0"/>
                </a:p>
              </p:txBody>
            </p:sp>
            <p:sp>
              <p:nvSpPr>
                <p:cNvPr id="12" name="오른쪽 화살표 11"/>
                <p:cNvSpPr/>
                <p:nvPr/>
              </p:nvSpPr>
              <p:spPr>
                <a:xfrm>
                  <a:off x="5126668" y="4520027"/>
                  <a:ext cx="969332" cy="436832"/>
                </a:xfrm>
                <a:prstGeom prst="rightArrow">
                  <a:avLst/>
                </a:prstGeom>
                <a:solidFill>
                  <a:srgbClr val="1AB29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420213" y="3966029"/>
                  <a:ext cx="6454267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b="1" dirty="0"/>
                    <a:t>(</a:t>
                  </a:r>
                  <a:r>
                    <a:rPr lang="en-US" altLang="ko-KR" sz="6600" b="1" u="sng" dirty="0">
                      <a:solidFill>
                        <a:srgbClr val="FF0000"/>
                      </a:solidFill>
                    </a:rPr>
                    <a:t>Re</a:t>
                  </a:r>
                  <a:r>
                    <a:rPr lang="en-US" altLang="ko-KR" sz="4000" b="1" u="sng" dirty="0"/>
                    <a:t>, </a:t>
                  </a:r>
                  <a:r>
                    <a:rPr lang="en-US" altLang="ko-KR" sz="4000" b="1" u="sng" dirty="0" err="1"/>
                    <a:t>ec</a:t>
                  </a:r>
                  <a:r>
                    <a:rPr lang="en-US" altLang="ko-KR" sz="4000" b="1" u="sng" dirty="0"/>
                    <a:t>, </a:t>
                  </a:r>
                  <a:r>
                    <a:rPr lang="en-US" altLang="ko-KR" sz="4000" b="1" u="sng" dirty="0" err="1"/>
                    <a:t>ct</a:t>
                  </a:r>
                  <a:r>
                    <a:rPr lang="en-US" altLang="ko-KR" sz="4000" b="1" u="sng" dirty="0"/>
                    <a:t>, to, op, pi, </a:t>
                  </a:r>
                  <a:r>
                    <a:rPr lang="en-US" altLang="ko-KR" sz="4000" b="1" u="sng" dirty="0" err="1"/>
                    <a:t>ia</a:t>
                  </a:r>
                  <a:r>
                    <a:rPr lang="en-US" altLang="ko-KR" sz="4000" b="1" dirty="0"/>
                    <a:t>)</a:t>
                  </a:r>
                  <a:endParaRPr lang="ko-KR" altLang="en-US" sz="4000" b="1" dirty="0"/>
                </a:p>
              </p:txBody>
            </p:sp>
          </p:grpSp>
        </p:grpSp>
        <p:grpSp>
          <p:nvGrpSpPr>
            <p:cNvPr id="27" name="그룹 26"/>
            <p:cNvGrpSpPr/>
            <p:nvPr/>
          </p:nvGrpSpPr>
          <p:grpSpPr>
            <a:xfrm>
              <a:off x="6516413" y="2598148"/>
              <a:ext cx="2606566" cy="3008664"/>
              <a:chOff x="6516413" y="2598148"/>
              <a:chExt cx="2606566" cy="300866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436430" y="2982325"/>
                <a:ext cx="13436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N₁ = 7</a:t>
                </a:r>
                <a:endPara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436430" y="5083592"/>
                <a:ext cx="16865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N₂ = 7 </a:t>
                </a:r>
                <a:endPara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17" name="직선 화살표 연결선 16"/>
              <p:cNvCxnSpPr/>
              <p:nvPr/>
            </p:nvCxnSpPr>
            <p:spPr>
              <a:xfrm>
                <a:off x="6516413" y="5345202"/>
                <a:ext cx="7882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6516413" y="3249191"/>
                <a:ext cx="7882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516413" y="2598148"/>
                <a:ext cx="0" cy="6457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6516413" y="4714148"/>
                <a:ext cx="0" cy="6310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4013451" y="2792953"/>
            <a:ext cx="50059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8000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equal</a:t>
            </a:r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6 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191" y="1260287"/>
            <a:ext cx="58387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Dice </a:t>
            </a:r>
            <a:r>
              <a:rPr lang="en-US" altLang="ko-KR" sz="3200" b="1" dirty="0" err="1"/>
              <a:t>Coefficien</a:t>
            </a:r>
            <a:r>
              <a:rPr lang="en-US" altLang="ko-KR" sz="3200" b="1" dirty="0"/>
              <a:t> Algorithm Ex)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34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6863" y="1595787"/>
            <a:ext cx="3390257" cy="1605763"/>
            <a:chOff x="1292142" y="1654873"/>
            <a:chExt cx="8127764" cy="3900229"/>
          </a:xfrm>
        </p:grpSpPr>
        <p:grpSp>
          <p:nvGrpSpPr>
            <p:cNvPr id="3" name="그룹 2"/>
            <p:cNvGrpSpPr/>
            <p:nvPr/>
          </p:nvGrpSpPr>
          <p:grpSpPr>
            <a:xfrm>
              <a:off x="1340681" y="1654873"/>
              <a:ext cx="8079225" cy="906351"/>
              <a:chOff x="2391717" y="3981387"/>
              <a:chExt cx="8079225" cy="90635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391717" y="4357288"/>
                <a:ext cx="1527989" cy="530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err="1"/>
                  <a:t>Lectopia</a:t>
                </a:r>
                <a:endParaRPr lang="ko-KR" altLang="en-US" sz="1200" b="1" dirty="0"/>
              </a:p>
            </p:txBody>
          </p:sp>
          <p:sp>
            <p:nvSpPr>
              <p:cNvPr id="5" name="오른쪽 화살표 4"/>
              <p:cNvSpPr/>
              <p:nvPr/>
            </p:nvSpPr>
            <p:spPr>
              <a:xfrm>
                <a:off x="5064072" y="4526827"/>
                <a:ext cx="969332" cy="360910"/>
              </a:xfrm>
              <a:prstGeom prst="rightArrow">
                <a:avLst/>
              </a:prstGeom>
              <a:solidFill>
                <a:srgbClr val="1AB2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468751" y="3981387"/>
                <a:ext cx="4002191" cy="884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(</a:t>
                </a:r>
                <a:r>
                  <a:rPr lang="en-US" altLang="ko-KR" sz="2400" b="1" u="sng" dirty="0">
                    <a:solidFill>
                      <a:srgbClr val="FF0000"/>
                    </a:solidFill>
                  </a:rPr>
                  <a:t>Le</a:t>
                </a:r>
                <a:r>
                  <a:rPr lang="en-US" altLang="ko-KR" sz="1200" b="1" u="sng" dirty="0"/>
                  <a:t>, </a:t>
                </a:r>
                <a:r>
                  <a:rPr lang="en-US" altLang="ko-KR" sz="1200" b="1" u="sng" dirty="0" err="1"/>
                  <a:t>ec</a:t>
                </a:r>
                <a:r>
                  <a:rPr lang="en-US" altLang="ko-KR" sz="1200" b="1" u="sng" dirty="0"/>
                  <a:t>, </a:t>
                </a:r>
                <a:r>
                  <a:rPr lang="en-US" altLang="ko-KR" sz="1200" b="1" u="sng" dirty="0" err="1"/>
                  <a:t>ct</a:t>
                </a:r>
                <a:r>
                  <a:rPr lang="en-US" altLang="ko-KR" sz="1200" b="1" u="sng" dirty="0"/>
                  <a:t>, to, op, pi, </a:t>
                </a:r>
                <a:r>
                  <a:rPr lang="en-US" altLang="ko-KR" sz="1200" b="1" u="sng" dirty="0" err="1"/>
                  <a:t>ia</a:t>
                </a:r>
                <a:r>
                  <a:rPr lang="en-US" altLang="ko-KR" sz="1200" b="1" dirty="0"/>
                  <a:t>)</a:t>
                </a:r>
                <a:endParaRPr lang="ko-KR" altLang="en-US" sz="1200" b="1" dirty="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292142" y="3725002"/>
              <a:ext cx="8100556" cy="989144"/>
              <a:chOff x="2391717" y="3966029"/>
              <a:chExt cx="8100556" cy="98914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391717" y="4357288"/>
                <a:ext cx="1562861" cy="530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err="1"/>
                  <a:t>Rectopia</a:t>
                </a:r>
                <a:endParaRPr lang="ko-KR" altLang="en-US" sz="1200" b="1" dirty="0"/>
              </a:p>
            </p:txBody>
          </p:sp>
          <p:sp>
            <p:nvSpPr>
              <p:cNvPr id="9" name="오른쪽 화살표 8"/>
              <p:cNvSpPr/>
              <p:nvPr/>
            </p:nvSpPr>
            <p:spPr>
              <a:xfrm>
                <a:off x="5126670" y="4518342"/>
                <a:ext cx="969331" cy="436831"/>
              </a:xfrm>
              <a:prstGeom prst="rightArrow">
                <a:avLst/>
              </a:prstGeom>
              <a:solidFill>
                <a:srgbClr val="1AB2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20214" y="3966029"/>
                <a:ext cx="4072059" cy="884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(</a:t>
                </a:r>
                <a:r>
                  <a:rPr lang="en-US" altLang="ko-KR" sz="2400" b="1" u="sng" dirty="0">
                    <a:solidFill>
                      <a:srgbClr val="FF0000"/>
                    </a:solidFill>
                  </a:rPr>
                  <a:t>Re</a:t>
                </a:r>
                <a:r>
                  <a:rPr lang="en-US" altLang="ko-KR" sz="1200" b="1" u="sng" dirty="0"/>
                  <a:t>, </a:t>
                </a:r>
                <a:r>
                  <a:rPr lang="en-US" altLang="ko-KR" sz="1200" b="1" u="sng" dirty="0" err="1"/>
                  <a:t>ec</a:t>
                </a:r>
                <a:r>
                  <a:rPr lang="en-US" altLang="ko-KR" sz="1200" b="1" u="sng" dirty="0"/>
                  <a:t>, </a:t>
                </a:r>
                <a:r>
                  <a:rPr lang="en-US" altLang="ko-KR" sz="1200" b="1" u="sng" dirty="0" err="1"/>
                  <a:t>ct</a:t>
                </a:r>
                <a:r>
                  <a:rPr lang="en-US" altLang="ko-KR" sz="1200" b="1" u="sng" dirty="0"/>
                  <a:t>, to, op, pi, </a:t>
                </a:r>
                <a:r>
                  <a:rPr lang="en-US" altLang="ko-KR" sz="1200" b="1" u="sng" dirty="0" err="1"/>
                  <a:t>ia</a:t>
                </a:r>
                <a:r>
                  <a:rPr lang="en-US" altLang="ko-KR" sz="1200" b="1" dirty="0"/>
                  <a:t>)</a:t>
                </a:r>
                <a:endParaRPr lang="ko-KR" altLang="en-US" sz="12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436429" y="2982325"/>
              <a:ext cx="1145624" cy="471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N₁ = 7</a:t>
              </a:r>
              <a:endPara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36429" y="5083592"/>
              <a:ext cx="1686548" cy="47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N₂ = 7 </a:t>
              </a:r>
              <a:endPara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6516413" y="5345202"/>
              <a:ext cx="788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6516413" y="3249191"/>
              <a:ext cx="788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516413" y="2598148"/>
              <a:ext cx="0" cy="645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516413" y="4714148"/>
              <a:ext cx="0" cy="6310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519879" y="78716"/>
            <a:ext cx="4083652" cy="1325563"/>
          </a:xfrm>
        </p:spPr>
        <p:txBody>
          <a:bodyPr/>
          <a:lstStyle/>
          <a:p>
            <a:r>
              <a:rPr lang="ko-KR" altLang="en-US" dirty="0" err="1"/>
              <a:t>로직</a:t>
            </a:r>
            <a:r>
              <a:rPr lang="ko-KR" altLang="en-US" dirty="0"/>
              <a:t> 설계</a:t>
            </a:r>
            <a:r>
              <a:rPr lang="en-US" altLang="ko-KR" sz="1800" dirty="0"/>
              <a:t>-</a:t>
            </a:r>
            <a:r>
              <a:rPr lang="ko-KR" altLang="en-US" sz="1800" dirty="0"/>
              <a:t>유사도 검사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87783" y="2044049"/>
            <a:ext cx="2190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200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equal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6 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179190" y="3842869"/>
            <a:ext cx="9605132" cy="2005962"/>
            <a:chOff x="1773313" y="3661293"/>
            <a:chExt cx="6444098" cy="1459168"/>
          </a:xfrm>
        </p:grpSpPr>
        <p:sp>
          <p:nvSpPr>
            <p:cNvPr id="21" name="직사각형 20"/>
            <p:cNvSpPr/>
            <p:nvPr/>
          </p:nvSpPr>
          <p:spPr>
            <a:xfrm>
              <a:off x="3237703" y="4448816"/>
              <a:ext cx="1882265" cy="67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en-US" altLang="ko-KR" sz="5400" b="1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  +  </a:t>
              </a:r>
              <a:r>
                <a:rPr lang="en-US" altLang="ko-KR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en-US" altLang="ko-KR" sz="5400" b="1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39438" y="3661293"/>
              <a:ext cx="1901623" cy="67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2(</a:t>
              </a:r>
              <a:r>
                <a:rPr lang="en-US" altLang="ko-KR" sz="5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en-US" altLang="ko-KR" sz="5400" b="1" baseline="-25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</a:t>
              </a:r>
              <a:r>
                <a:rPr lang="en-US" altLang="ko-KR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3476014" y="4443745"/>
              <a:ext cx="1349743" cy="96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773313" y="4219075"/>
              <a:ext cx="1250824" cy="78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유사도 </a:t>
              </a:r>
              <a:r>
                <a:rPr lang="en-US" altLang="ko-KR" sz="3200" b="1" dirty="0"/>
                <a:t>=</a:t>
              </a:r>
            </a:p>
            <a:p>
              <a:endParaRPr lang="ko-KR" altLang="en-US" sz="3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02166" y="4199362"/>
              <a:ext cx="367732" cy="78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=</a:t>
              </a:r>
            </a:p>
            <a:p>
              <a:endParaRPr lang="ko-KR" altLang="en-US" sz="3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910786" y="4456825"/>
              <a:ext cx="615377" cy="2686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  <a:r>
                <a:rPr lang="en-US" altLang="ko-KR" b="1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+  7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5576985" y="4434132"/>
              <a:ext cx="1349743" cy="96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5956493" y="4074860"/>
              <a:ext cx="607848" cy="2686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 x (6)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90692" y="4209567"/>
              <a:ext cx="367732" cy="78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=</a:t>
              </a:r>
            </a:p>
            <a:p>
              <a:endParaRPr lang="ko-KR" altLang="en-US" sz="3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67169" y="4209567"/>
              <a:ext cx="750242" cy="78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0.85</a:t>
              </a:r>
            </a:p>
            <a:p>
              <a:endParaRPr lang="ko-KR" altLang="en-US" sz="3200" dirty="0"/>
            </a:p>
          </p:txBody>
        </p:sp>
      </p:grpSp>
      <p:sp>
        <p:nvSpPr>
          <p:cNvPr id="34" name="오른쪽 화살표 33"/>
          <p:cNvSpPr/>
          <p:nvPr/>
        </p:nvSpPr>
        <p:spPr>
          <a:xfrm>
            <a:off x="4416187" y="2133301"/>
            <a:ext cx="1193290" cy="43853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cxnSp>
        <p:nvCxnSpPr>
          <p:cNvPr id="36" name="직선 연결선 35"/>
          <p:cNvCxnSpPr/>
          <p:nvPr/>
        </p:nvCxnSpPr>
        <p:spPr>
          <a:xfrm>
            <a:off x="372446" y="3426372"/>
            <a:ext cx="11062809" cy="0"/>
          </a:xfrm>
          <a:prstGeom prst="line">
            <a:avLst/>
          </a:prstGeom>
          <a:ln>
            <a:solidFill>
              <a:srgbClr val="21D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205671" y="3684407"/>
            <a:ext cx="2993254" cy="2287768"/>
          </a:xfrm>
          <a:prstGeom prst="rect">
            <a:avLst/>
          </a:prstGeom>
          <a:noFill/>
          <a:ln>
            <a:solidFill>
              <a:srgbClr val="21D4B6"/>
            </a:solidFill>
          </a:ln>
          <a:effectLst>
            <a:glow rad="101600">
              <a:srgbClr val="1AB29D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1114" y="1012762"/>
            <a:ext cx="58387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Dice </a:t>
            </a:r>
            <a:r>
              <a:rPr lang="en-US" altLang="ko-KR" sz="3200" b="1" dirty="0" err="1"/>
              <a:t>Coefficien</a:t>
            </a:r>
            <a:r>
              <a:rPr lang="en-US" altLang="ko-KR" sz="3200" b="1" dirty="0"/>
              <a:t> Algorithm Ex)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27620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5883" y="387555"/>
            <a:ext cx="2521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10169" y="2130989"/>
            <a:ext cx="8047851" cy="2554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자동 심사 </a:t>
            </a:r>
            <a:endParaRPr lang="en-US" altLang="ko-KR" sz="4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&amp;</a:t>
            </a:r>
          </a:p>
          <a:p>
            <a:pPr algn="ctr"/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취소 프로젝트 자동 삭제 서비스</a:t>
            </a:r>
            <a:endParaRPr lang="en-US" altLang="ko-KR" sz="4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ko-KR" altLang="en-US" sz="4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" b="8914"/>
          <a:stretch/>
        </p:blipFill>
        <p:spPr>
          <a:xfrm>
            <a:off x="7623517" y="370"/>
            <a:ext cx="4568483" cy="60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dirty="0"/>
              <a:t>자동 서비스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695" y="5376959"/>
            <a:ext cx="1072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매월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일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17</a:t>
            </a:r>
            <a:r>
              <a:rPr lang="ko-KR" altLang="en-US" sz="2400" b="1" dirty="0"/>
              <a:t>일 프로젝트 심사 및 취소 프로젝트 삭제</a:t>
            </a:r>
            <a:endParaRPr lang="en-US" altLang="ko-KR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4834759" y="3796089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21D4B6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  <a:reflection blurRad="6350" stA="50000" endA="300" endPos="50000" dist="60007" dir="5400000" sy="-100000" algn="bl" rotWithShape="0"/>
                </a:effectLst>
              </a:rPr>
              <a:t>자동진행</a:t>
            </a:r>
            <a:endParaRPr lang="ko-KR" altLang="en-US" sz="5400" dirty="0">
              <a:effectLst>
                <a:innerShdw blurRad="63500" dist="50800">
                  <a:prstClr val="black">
                    <a:alpha val="50000"/>
                  </a:prstClr>
                </a:innerShdw>
                <a:reflection blurRad="6350" stA="50000" endA="300" endPos="50000" dist="60007" dir="5400000" sy="-100000" algn="bl" rotWithShape="0"/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70D9562-BF18-4C18-AE6C-383ED1151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095441"/>
            <a:ext cx="8305800" cy="5153025"/>
          </a:xfrm>
          <a:prstGeom prst="rect">
            <a:avLst/>
          </a:prstGeom>
        </p:spPr>
      </p:pic>
      <p:sp>
        <p:nvSpPr>
          <p:cNvPr id="11" name="순서도: 순차적 액세스 저장소 10">
            <a:extLst>
              <a:ext uri="{FF2B5EF4-FFF2-40B4-BE49-F238E27FC236}">
                <a16:creationId xmlns="" xmlns:a16="http://schemas.microsoft.com/office/drawing/2014/main" id="{07811790-C76C-4A27-AB7E-5444351DD928}"/>
              </a:ext>
            </a:extLst>
          </p:cNvPr>
          <p:cNvSpPr/>
          <p:nvPr/>
        </p:nvSpPr>
        <p:spPr>
          <a:xfrm rot="14402731" flipH="1">
            <a:off x="8873691" y="1488930"/>
            <a:ext cx="467572" cy="478208"/>
          </a:xfrm>
          <a:prstGeom prst="flowChartMagneticTap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76200">
                <a:solidFill>
                  <a:srgbClr val="FF0000"/>
                </a:solidFill>
              </a:ln>
            </a:endParaRPr>
          </a:p>
        </p:txBody>
      </p:sp>
      <p:sp>
        <p:nvSpPr>
          <p:cNvPr id="12" name="순서도: 순차적 액세스 저장소 11">
            <a:extLst>
              <a:ext uri="{FF2B5EF4-FFF2-40B4-BE49-F238E27FC236}">
                <a16:creationId xmlns="" xmlns:a16="http://schemas.microsoft.com/office/drawing/2014/main" id="{9163ACB9-CF42-4A2C-B0AD-C2FE7A740B73}"/>
              </a:ext>
            </a:extLst>
          </p:cNvPr>
          <p:cNvSpPr/>
          <p:nvPr/>
        </p:nvSpPr>
        <p:spPr>
          <a:xfrm rot="14402731" flipH="1">
            <a:off x="1933630" y="4140022"/>
            <a:ext cx="467572" cy="478208"/>
          </a:xfrm>
          <a:prstGeom prst="flowChartMagneticTap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rgbClr val="FF0000"/>
                </a:solidFill>
              </a:ln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E0775A21-607A-43B6-9C98-A4B9C6D9E7BE}"/>
              </a:ext>
            </a:extLst>
          </p:cNvPr>
          <p:cNvCxnSpPr>
            <a:cxnSpLocks/>
          </p:cNvCxnSpPr>
          <p:nvPr/>
        </p:nvCxnSpPr>
        <p:spPr>
          <a:xfrm flipH="1">
            <a:off x="7789414" y="2192215"/>
            <a:ext cx="23510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27FF6507-39B7-4FA7-A6BE-1027A318CBB7}"/>
              </a:ext>
            </a:extLst>
          </p:cNvPr>
          <p:cNvCxnSpPr/>
          <p:nvPr/>
        </p:nvCxnSpPr>
        <p:spPr>
          <a:xfrm>
            <a:off x="2038463" y="2895600"/>
            <a:ext cx="80814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18A436E6-CEC0-4EFC-8726-53EF5E2FD236}"/>
              </a:ext>
            </a:extLst>
          </p:cNvPr>
          <p:cNvCxnSpPr>
            <a:cxnSpLocks/>
          </p:cNvCxnSpPr>
          <p:nvPr/>
        </p:nvCxnSpPr>
        <p:spPr>
          <a:xfrm>
            <a:off x="2038463" y="3796089"/>
            <a:ext cx="69264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63CC69A3-FC45-4648-8CCE-C2784620DD69}"/>
              </a:ext>
            </a:extLst>
          </p:cNvPr>
          <p:cNvCxnSpPr>
            <a:cxnSpLocks/>
          </p:cNvCxnSpPr>
          <p:nvPr/>
        </p:nvCxnSpPr>
        <p:spPr>
          <a:xfrm flipH="1">
            <a:off x="9073376" y="3796089"/>
            <a:ext cx="10465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6342926B-E6F7-4BA6-8C31-21A2AFE76CD5}"/>
              </a:ext>
            </a:extLst>
          </p:cNvPr>
          <p:cNvCxnSpPr/>
          <p:nvPr/>
        </p:nvCxnSpPr>
        <p:spPr>
          <a:xfrm>
            <a:off x="2038463" y="4719419"/>
            <a:ext cx="80814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B177EB52-5ADA-4A16-9837-699BFCDB73A3}"/>
              </a:ext>
            </a:extLst>
          </p:cNvPr>
          <p:cNvCxnSpPr/>
          <p:nvPr/>
        </p:nvCxnSpPr>
        <p:spPr>
          <a:xfrm>
            <a:off x="2058978" y="5365236"/>
            <a:ext cx="80814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B5A1910F-D7E5-47B4-B56E-87BC9751BD77}"/>
              </a:ext>
            </a:extLst>
          </p:cNvPr>
          <p:cNvCxnSpPr>
            <a:cxnSpLocks/>
          </p:cNvCxnSpPr>
          <p:nvPr/>
        </p:nvCxnSpPr>
        <p:spPr>
          <a:xfrm>
            <a:off x="2058978" y="5838624"/>
            <a:ext cx="11062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09716" y="1788369"/>
            <a:ext cx="2183968" cy="523220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+mn-ea"/>
              </a:rPr>
              <a:t>오전 </a:t>
            </a:r>
            <a:r>
              <a:rPr lang="en-US" altLang="ko-KR" sz="2800" dirty="0">
                <a:latin typeface="+mn-ea"/>
              </a:rPr>
              <a:t>2</a:t>
            </a:r>
            <a:r>
              <a:rPr lang="ko-KR" altLang="en-US" sz="2800" dirty="0">
                <a:latin typeface="+mn-ea"/>
              </a:rPr>
              <a:t>시</a:t>
            </a:r>
            <a:endParaRPr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784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dirty="0"/>
              <a:t>자동 서비스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104250164"/>
              </p:ext>
            </p:extLst>
          </p:nvPr>
        </p:nvGraphicFramePr>
        <p:xfrm>
          <a:off x="1861157" y="1850065"/>
          <a:ext cx="9388090" cy="367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3235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dirty="0"/>
              <a:t>자동 서비스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764351" y="2762069"/>
            <a:ext cx="6041530" cy="3042946"/>
            <a:chOff x="3984744" y="1095441"/>
            <a:chExt cx="11464300" cy="5774240"/>
          </a:xfrm>
        </p:grpSpPr>
        <p:sp>
          <p:nvSpPr>
            <p:cNvPr id="18" name="직사각형 17"/>
            <p:cNvSpPr/>
            <p:nvPr/>
          </p:nvSpPr>
          <p:spPr>
            <a:xfrm>
              <a:off x="8563314" y="1398718"/>
              <a:ext cx="6885730" cy="2067471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OffAxis2Left"/>
                <a:lightRig rig="threePt" dir="t"/>
              </a:scene3d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7200" b="1" dirty="0">
                  <a:effectLst>
                    <a:innerShdw blurRad="63500" dist="50800">
                      <a:prstClr val="black">
                        <a:alpha val="50000"/>
                      </a:prstClr>
                    </a:innerShdw>
                    <a:reflection blurRad="6350" stA="50000" endA="300" endPos="50000" dist="60007" dir="5400000" sy="-100000" algn="bl" rotWithShape="0"/>
                  </a:effectLst>
                </a:rPr>
                <a:t>Listener</a:t>
              </a:r>
              <a:endParaRPr lang="ko-KR" altLang="en-US" sz="7200" dirty="0">
                <a:effectLst>
                  <a:innerShdw blurRad="63500" dist="50800">
                    <a:prstClr val="black">
                      <a:alpha val="50000"/>
                    </a:prstClr>
                  </a:innerShdw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484388" y="4591958"/>
              <a:ext cx="6133546" cy="2277723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en-US" altLang="ko-KR" sz="7200" b="1" dirty="0">
                  <a:effectLst>
                    <a:innerShdw blurRad="63500" dist="50800">
                      <a:prstClr val="black">
                        <a:alpha val="50000"/>
                      </a:prstClr>
                    </a:innerShdw>
                    <a:reflection blurRad="6350" stA="50000" endA="300" endPos="50000" dist="60007" dir="5400000" sy="-100000" algn="bl" rotWithShape="0"/>
                  </a:effectLst>
                </a:rPr>
                <a:t>Thread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3984744" y="1095441"/>
              <a:ext cx="5148317" cy="4242877"/>
              <a:chOff x="1883103" y="1095441"/>
              <a:chExt cx="5148317" cy="4242877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883103" y="1095441"/>
                <a:ext cx="5148317" cy="4242877"/>
              </a:xfrm>
              <a:prstGeom prst="rect">
                <a:avLst/>
              </a:prstGeom>
              <a:noFill/>
              <a:scene3d>
                <a:camera prst="isometricOffAxis2Left" zoom="95000"/>
                <a:lightRig rig="flat" dir="t"/>
              </a:scene3d>
            </p:spPr>
          </p:sp>
          <p:sp>
            <p:nvSpPr>
              <p:cNvPr id="33" name="타원 32"/>
              <p:cNvSpPr/>
              <p:nvPr/>
            </p:nvSpPr>
            <p:spPr>
              <a:xfrm>
                <a:off x="1956676" y="2060027"/>
                <a:ext cx="3181134" cy="3132096"/>
              </a:xfrm>
              <a:prstGeom prst="ellipse">
                <a:avLst/>
              </a:prstGeom>
              <a:solidFill>
                <a:srgbClr val="21D4B6"/>
              </a:solidFill>
              <a:scene3d>
                <a:camera prst="isometricOffAxis2Left" zoom="95000"/>
                <a:lightRig rig="flat" dir="t"/>
              </a:scene3d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타원 33"/>
              <p:cNvSpPr/>
              <p:nvPr/>
            </p:nvSpPr>
            <p:spPr>
              <a:xfrm>
                <a:off x="2912766" y="3216879"/>
                <a:ext cx="1029663" cy="1029663"/>
              </a:xfrm>
              <a:prstGeom prst="ellipse">
                <a:avLst/>
              </a:prstGeom>
              <a:solidFill>
                <a:srgbClr val="1AB29D"/>
              </a:solidFill>
              <a:scene3d>
                <a:camera prst="isometricOffAxis2Left" zoom="95000"/>
                <a:lightRig rig="flat" dir="t"/>
              </a:scene3d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자유형 34"/>
              <p:cNvSpPr/>
              <p:nvPr/>
            </p:nvSpPr>
            <p:spPr>
              <a:xfrm>
                <a:off x="5486924" y="1157552"/>
                <a:ext cx="1544495" cy="1287079"/>
              </a:xfrm>
              <a:custGeom>
                <a:avLst/>
                <a:gdLst>
                  <a:gd name="connsiteX0" fmla="*/ 0 w 1544495"/>
                  <a:gd name="connsiteY0" fmla="*/ 0 h 1287079"/>
                  <a:gd name="connsiteX1" fmla="*/ 1544495 w 1544495"/>
                  <a:gd name="connsiteY1" fmla="*/ 0 h 1287079"/>
                  <a:gd name="connsiteX2" fmla="*/ 1544495 w 1544495"/>
                  <a:gd name="connsiteY2" fmla="*/ 1287079 h 1287079"/>
                  <a:gd name="connsiteX3" fmla="*/ 0 w 1544495"/>
                  <a:gd name="connsiteY3" fmla="*/ 1287079 h 1287079"/>
                  <a:gd name="connsiteX4" fmla="*/ 0 w 1544495"/>
                  <a:gd name="connsiteY4" fmla="*/ 0 h 1287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495" h="1287079">
                    <a:moveTo>
                      <a:pt x="0" y="0"/>
                    </a:moveTo>
                    <a:lnTo>
                      <a:pt x="1544495" y="0"/>
                    </a:lnTo>
                    <a:lnTo>
                      <a:pt x="1544495" y="1287079"/>
                    </a:lnTo>
                    <a:lnTo>
                      <a:pt x="0" y="12870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isometricOffAxis2Left" zoom="95000"/>
                <a:lightRig rig="flat" dir="t"/>
              </a:scene3d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3360" tIns="38100" rIns="38100" bIns="38100" numCol="1" spcCol="1270" anchor="ctr" anchorCtr="0">
                <a:noAutofit/>
              </a:bodyPr>
              <a:lstStyle/>
              <a:p>
                <a:pPr lvl="0" algn="l" defTabSz="13335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3000" kern="1200"/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5486924" y="2444631"/>
                <a:ext cx="1544495" cy="1287079"/>
              </a:xfrm>
              <a:custGeom>
                <a:avLst/>
                <a:gdLst>
                  <a:gd name="connsiteX0" fmla="*/ 0 w 1544495"/>
                  <a:gd name="connsiteY0" fmla="*/ 0 h 1287079"/>
                  <a:gd name="connsiteX1" fmla="*/ 1544495 w 1544495"/>
                  <a:gd name="connsiteY1" fmla="*/ 0 h 1287079"/>
                  <a:gd name="connsiteX2" fmla="*/ 1544495 w 1544495"/>
                  <a:gd name="connsiteY2" fmla="*/ 1287079 h 1287079"/>
                  <a:gd name="connsiteX3" fmla="*/ 0 w 1544495"/>
                  <a:gd name="connsiteY3" fmla="*/ 1287079 h 1287079"/>
                  <a:gd name="connsiteX4" fmla="*/ 0 w 1544495"/>
                  <a:gd name="connsiteY4" fmla="*/ 0 h 1287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495" h="1287079">
                    <a:moveTo>
                      <a:pt x="0" y="0"/>
                    </a:moveTo>
                    <a:lnTo>
                      <a:pt x="1544495" y="0"/>
                    </a:lnTo>
                    <a:lnTo>
                      <a:pt x="1544495" y="1287079"/>
                    </a:lnTo>
                    <a:lnTo>
                      <a:pt x="0" y="1287079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isometricOffAxis2Left" zoom="95000"/>
                <a:lightRig rig="flat" dir="t"/>
              </a:scene3d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13360" tIns="38100" rIns="38100" bIns="38100" numCol="1" spcCol="1270" anchor="ctr" anchorCtr="0">
                <a:noAutofit/>
              </a:bodyPr>
              <a:lstStyle/>
              <a:p>
                <a:pPr lvl="0" algn="l" defTabSz="13335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3000" kern="1200" dirty="0"/>
              </a:p>
            </p:txBody>
          </p:sp>
        </p:grpSp>
        <p:cxnSp>
          <p:nvCxnSpPr>
            <p:cNvPr id="43" name="직선 연결선 42"/>
            <p:cNvCxnSpPr/>
            <p:nvPr/>
          </p:nvCxnSpPr>
          <p:spPr>
            <a:xfrm flipV="1">
              <a:off x="6337310" y="1943483"/>
              <a:ext cx="557048" cy="544765"/>
            </a:xfrm>
            <a:prstGeom prst="line">
              <a:avLst/>
            </a:prstGeom>
            <a:ln w="76200">
              <a:solidFill>
                <a:srgbClr val="1AB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894358" y="5171693"/>
              <a:ext cx="1582406" cy="1"/>
            </a:xfrm>
            <a:prstGeom prst="line">
              <a:avLst/>
            </a:prstGeom>
            <a:ln w="76200">
              <a:solidFill>
                <a:srgbClr val="1AB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34" idx="5"/>
            </p:cNvCxnSpPr>
            <p:nvPr/>
          </p:nvCxnSpPr>
          <p:spPr>
            <a:xfrm>
              <a:off x="5893279" y="4095751"/>
              <a:ext cx="1008313" cy="1075942"/>
            </a:xfrm>
            <a:prstGeom prst="line">
              <a:avLst/>
            </a:prstGeom>
            <a:ln w="76200">
              <a:solidFill>
                <a:srgbClr val="1AB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861663" y="1944073"/>
              <a:ext cx="1582406" cy="1"/>
            </a:xfrm>
            <a:prstGeom prst="line">
              <a:avLst/>
            </a:prstGeom>
            <a:ln w="76200">
              <a:solidFill>
                <a:srgbClr val="1AB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/>
          <p:cNvSpPr/>
          <p:nvPr/>
        </p:nvSpPr>
        <p:spPr>
          <a:xfrm>
            <a:off x="563267" y="1467090"/>
            <a:ext cx="89242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Listener &amp; Thread </a:t>
            </a:r>
            <a:r>
              <a:rPr lang="ko-KR" altLang="en-US" sz="5400" b="1" dirty="0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로 구현</a:t>
            </a:r>
            <a:r>
              <a:rPr lang="en-US" altLang="ko-KR" sz="5400" b="1" dirty="0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29366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dirty="0"/>
              <a:t>자동 서비스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98204" y="2216223"/>
            <a:ext cx="568610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1" dirty="0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Listener</a:t>
            </a:r>
            <a:endParaRPr lang="ko-KR" altLang="en-US" sz="11500" dirty="0"/>
          </a:p>
        </p:txBody>
      </p:sp>
      <p:sp>
        <p:nvSpPr>
          <p:cNvPr id="16" name="직사각형 15"/>
          <p:cNvSpPr/>
          <p:nvPr/>
        </p:nvSpPr>
        <p:spPr>
          <a:xfrm>
            <a:off x="416261" y="2508611"/>
            <a:ext cx="114499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dirty="0" err="1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ApplicationListener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5787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7" b="4003"/>
          <a:stretch/>
        </p:blipFill>
        <p:spPr>
          <a:xfrm>
            <a:off x="-7804" y="1"/>
            <a:ext cx="12199803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C55A11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798058"/>
            <a:ext cx="49331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NOT!</a:t>
            </a:r>
          </a:p>
          <a:p>
            <a:pPr algn="r"/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불가능은 없다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44341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dirty="0"/>
              <a:t>자동 서비스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E6AEDE9-B51D-4CD2-9429-D7314BC0CAC8}"/>
              </a:ext>
            </a:extLst>
          </p:cNvPr>
          <p:cNvSpPr txBox="1"/>
          <p:nvPr/>
        </p:nvSpPr>
        <p:spPr>
          <a:xfrm>
            <a:off x="890954" y="38803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http://cfs10.tistory.com/original/34/tistory/2009/01/07/14/59/496444a593c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94" y="2298575"/>
            <a:ext cx="8415683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액자 6"/>
          <p:cNvSpPr/>
          <p:nvPr/>
        </p:nvSpPr>
        <p:spPr>
          <a:xfrm>
            <a:off x="4000499" y="2205037"/>
            <a:ext cx="4105275" cy="1438275"/>
          </a:xfrm>
          <a:prstGeom prst="frame">
            <a:avLst>
              <a:gd name="adj1" fmla="val 521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4000497" y="4743449"/>
            <a:ext cx="4105275" cy="1438275"/>
          </a:xfrm>
          <a:prstGeom prst="frame">
            <a:avLst>
              <a:gd name="adj1" fmla="val 521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631" y="1317515"/>
            <a:ext cx="4880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 err="1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ApplicationListener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472553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dirty="0"/>
              <a:t>자동 서비스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8631" y="1317515"/>
            <a:ext cx="4880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 err="1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ApplicationListener</a:t>
            </a:r>
            <a:endParaRPr lang="ko-KR" altLang="en-US" sz="4000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="" xmlns:a16="http://schemas.microsoft.com/office/drawing/2014/main" id="{9312BDC6-20FF-4E3D-8F3E-6B16D12C3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881087"/>
              </p:ext>
            </p:extLst>
          </p:nvPr>
        </p:nvGraphicFramePr>
        <p:xfrm>
          <a:off x="1154723" y="2247475"/>
          <a:ext cx="10075985" cy="3857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6769C10-95AF-4954-A9EC-1BEADB99A18E}"/>
              </a:ext>
            </a:extLst>
          </p:cNvPr>
          <p:cNvSpPr/>
          <p:nvPr/>
        </p:nvSpPr>
        <p:spPr>
          <a:xfrm>
            <a:off x="1195754" y="2627697"/>
            <a:ext cx="3030416" cy="3089710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dirty="0"/>
              <a:t>자동 서비스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C72DFA6-C69A-4038-ABA2-BC6BDF63C280}"/>
              </a:ext>
            </a:extLst>
          </p:cNvPr>
          <p:cNvSpPr/>
          <p:nvPr/>
        </p:nvSpPr>
        <p:spPr>
          <a:xfrm>
            <a:off x="328631" y="2564657"/>
            <a:ext cx="1204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800" b="1" dirty="0" err="1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ScheduleThreadPoolExcutor</a:t>
            </a:r>
            <a:endParaRPr lang="en-US" altLang="ko-KR" sz="6800" b="1" dirty="0">
              <a:solidFill>
                <a:srgbClr val="1AB29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02979" y="2218409"/>
            <a:ext cx="504740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1" dirty="0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Thread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288041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423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dirty="0"/>
              <a:t>자동 서비스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1994" y="1317515"/>
            <a:ext cx="75613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 err="1">
                <a:solidFill>
                  <a:srgbClr val="1AB2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ScheduledThreadPoolExecutor</a:t>
            </a:r>
            <a:endParaRPr lang="ko-KR" altLang="en-US" sz="4000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232B9CC-D914-4B6E-A3B5-E41736C1D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99620">
            <a:off x="4415162" y="2447945"/>
            <a:ext cx="3361674" cy="3361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596599-0720-49E1-9CBE-2E888AF90A09}"/>
              </a:ext>
            </a:extLst>
          </p:cNvPr>
          <p:cNvSpPr txBox="1"/>
          <p:nvPr/>
        </p:nvSpPr>
        <p:spPr>
          <a:xfrm>
            <a:off x="3501099" y="3449793"/>
            <a:ext cx="53599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/>
              <a:t>scheduleAtFixedRate</a:t>
            </a:r>
            <a:r>
              <a:rPr lang="en-US" altLang="ko-KR" sz="2500" dirty="0"/>
              <a:t>(new </a:t>
            </a:r>
            <a:r>
              <a:rPr lang="en-US" altLang="ko-KR" sz="2500" dirty="0">
                <a:solidFill>
                  <a:srgbClr val="FF0000"/>
                </a:solidFill>
              </a:rPr>
              <a:t>Runnable{</a:t>
            </a:r>
          </a:p>
          <a:p>
            <a:r>
              <a:rPr lang="en-US" altLang="ko-KR" sz="2500" dirty="0">
                <a:solidFill>
                  <a:srgbClr val="FF0000"/>
                </a:solidFill>
              </a:rPr>
              <a:t>		      </a:t>
            </a:r>
            <a:r>
              <a:rPr lang="en-US" altLang="ko-KR" sz="3200" b="1" dirty="0">
                <a:solidFill>
                  <a:srgbClr val="FF0000"/>
                </a:solidFill>
              </a:rPr>
              <a:t>logic</a:t>
            </a:r>
          </a:p>
          <a:p>
            <a:endParaRPr lang="en-US" altLang="ko-KR" sz="2500" dirty="0">
              <a:solidFill>
                <a:srgbClr val="FF0000"/>
              </a:solidFill>
            </a:endParaRPr>
          </a:p>
          <a:p>
            <a:r>
              <a:rPr lang="en-US" altLang="ko-KR" sz="2500" dirty="0">
                <a:solidFill>
                  <a:srgbClr val="FF0000"/>
                </a:solidFill>
              </a:rPr>
              <a:t>}</a:t>
            </a:r>
            <a:r>
              <a:rPr lang="en-US" altLang="ko-KR" sz="2500" dirty="0"/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A17CBAFE-1571-4902-B57A-7F17099CA333}"/>
              </a:ext>
            </a:extLst>
          </p:cNvPr>
          <p:cNvGrpSpPr/>
          <p:nvPr/>
        </p:nvGrpSpPr>
        <p:grpSpPr>
          <a:xfrm>
            <a:off x="4591738" y="4440686"/>
            <a:ext cx="2120636" cy="1858666"/>
            <a:chOff x="3968541" y="4411188"/>
            <a:chExt cx="2120636" cy="1858666"/>
          </a:xfrm>
        </p:grpSpPr>
        <p:sp>
          <p:nvSpPr>
            <p:cNvPr id="12" name="화살표: U자형 11">
              <a:extLst>
                <a:ext uri="{FF2B5EF4-FFF2-40B4-BE49-F238E27FC236}">
                  <a16:creationId xmlns="" xmlns:a16="http://schemas.microsoft.com/office/drawing/2014/main" id="{0C57A53D-8376-40C2-9573-177D3A16AA90}"/>
                </a:ext>
              </a:extLst>
            </p:cNvPr>
            <p:cNvSpPr/>
            <p:nvPr/>
          </p:nvSpPr>
          <p:spPr>
            <a:xfrm rot="15995732">
              <a:off x="4038639" y="4341090"/>
              <a:ext cx="1858666" cy="1998862"/>
            </a:xfrm>
            <a:prstGeom prst="uturnArrow">
              <a:avLst>
                <a:gd name="adj1" fmla="val 22962"/>
                <a:gd name="adj2" fmla="val 11481"/>
                <a:gd name="adj3" fmla="val 13740"/>
                <a:gd name="adj4" fmla="val 50000"/>
                <a:gd name="adj5" fmla="val 7737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D499277-4519-4472-B4BD-E25407CAF976}"/>
                </a:ext>
              </a:extLst>
            </p:cNvPr>
            <p:cNvSpPr txBox="1"/>
            <p:nvPr/>
          </p:nvSpPr>
          <p:spPr>
            <a:xfrm rot="21436937">
              <a:off x="4439366" y="5755969"/>
              <a:ext cx="16498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err="1"/>
                <a:t>shutDown</a:t>
              </a:r>
              <a:endParaRPr lang="ko-KR" altLang="en-US" sz="25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A796078-843B-4579-88A0-A38D397EA535}"/>
              </a:ext>
            </a:extLst>
          </p:cNvPr>
          <p:cNvSpPr txBox="1"/>
          <p:nvPr/>
        </p:nvSpPr>
        <p:spPr>
          <a:xfrm>
            <a:off x="5591169" y="2394839"/>
            <a:ext cx="13131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running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7771969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95686" y="2742339"/>
            <a:ext cx="6196313" cy="1373322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63426" y="2900723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시퀀스 다이어그램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426" y="3483852"/>
            <a:ext cx="602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Sequence Diagram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93" y="1223340"/>
            <a:ext cx="412484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rgbClr val="21D4B6"/>
                </a:solidFill>
                <a:latin typeface="HY견고딕" pitchFamily="18" charset="-127"/>
                <a:ea typeface="HY견고딕" pitchFamily="18" charset="-127"/>
              </a:rPr>
              <a:t>10</a:t>
            </a:r>
            <a:endParaRPr lang="ko-KR" altLang="en-US" sz="25000" b="1" dirty="0">
              <a:solidFill>
                <a:srgbClr val="21D4B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7654" y="4336266"/>
            <a:ext cx="146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프로젝트 신청</a:t>
            </a:r>
            <a:endParaRPr lang="en-US" altLang="ko-KR" sz="1600" b="1" dirty="0">
              <a:solidFill>
                <a:srgbClr val="595959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b="1" dirty="0">
                <a:solidFill>
                  <a:srgbClr val="595959"/>
                </a:solidFill>
                <a:latin typeface="HY헤드라인M" pitchFamily="18" charset="-127"/>
                <a:ea typeface="HY헤드라인M" pitchFamily="18" charset="-127"/>
              </a:rPr>
              <a:t>프로젝트 심사</a:t>
            </a:r>
          </a:p>
        </p:txBody>
      </p:sp>
    </p:spTree>
    <p:extLst>
      <p:ext uri="{BB962C8B-B14F-4D97-AF65-F5344CB8AC3E}">
        <p14:creationId xmlns:p14="http://schemas.microsoft.com/office/powerpoint/2010/main" val="10778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80304" y="6386976"/>
            <a:ext cx="12595538" cy="593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8526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 </a:t>
            </a:r>
            <a:r>
              <a:rPr lang="ko-KR" altLang="en-US" sz="4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다이어그램 </a:t>
            </a:r>
            <a:r>
              <a:rPr lang="en-US" altLang="ko-KR" sz="4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4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신청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1095440"/>
            <a:ext cx="12039600" cy="540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821" y="2928592"/>
            <a:ext cx="60960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595883" y="2280492"/>
            <a:ext cx="1915963" cy="11016"/>
          </a:xfrm>
          <a:prstGeom prst="straightConnector1">
            <a:avLst/>
          </a:prstGeom>
          <a:ln w="57150">
            <a:solidFill>
              <a:srgbClr val="1AB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599981" y="2453939"/>
            <a:ext cx="1551803" cy="14353"/>
          </a:xfrm>
          <a:prstGeom prst="straightConnector1">
            <a:avLst/>
          </a:prstGeom>
          <a:ln w="57150">
            <a:solidFill>
              <a:srgbClr val="1AB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951984" y="3591610"/>
            <a:ext cx="2033253" cy="5620"/>
          </a:xfrm>
          <a:prstGeom prst="straightConnector1">
            <a:avLst/>
          </a:prstGeom>
          <a:ln w="57150">
            <a:solidFill>
              <a:srgbClr val="1AB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618603" y="2928592"/>
            <a:ext cx="6390328" cy="2965431"/>
          </a:xfrm>
          <a:prstGeom prst="rect">
            <a:avLst/>
          </a:prstGeom>
          <a:noFill/>
          <a:ln w="762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599981" y="3126955"/>
            <a:ext cx="5343180" cy="722222"/>
            <a:chOff x="2599981" y="3126955"/>
            <a:chExt cx="5343180" cy="722222"/>
          </a:xfrm>
        </p:grpSpPr>
        <p:grpSp>
          <p:nvGrpSpPr>
            <p:cNvPr id="29" name="그룹 28"/>
            <p:cNvGrpSpPr/>
            <p:nvPr/>
          </p:nvGrpSpPr>
          <p:grpSpPr>
            <a:xfrm>
              <a:off x="2599981" y="3126955"/>
              <a:ext cx="5343180" cy="328892"/>
              <a:chOff x="2599981" y="3126955"/>
              <a:chExt cx="5343180" cy="328892"/>
            </a:xfrm>
          </p:grpSpPr>
          <p:cxnSp>
            <p:nvCxnSpPr>
              <p:cNvPr id="31" name="직선 화살표 연결선 30"/>
              <p:cNvCxnSpPr/>
              <p:nvPr/>
            </p:nvCxnSpPr>
            <p:spPr>
              <a:xfrm>
                <a:off x="2599981" y="3126955"/>
                <a:ext cx="5343180" cy="11016"/>
              </a:xfrm>
              <a:prstGeom prst="straightConnector1">
                <a:avLst/>
              </a:prstGeom>
              <a:ln w="57150">
                <a:solidFill>
                  <a:srgbClr val="1AB29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2599981" y="3444608"/>
                <a:ext cx="3279995" cy="11239"/>
              </a:xfrm>
              <a:prstGeom prst="straightConnector1">
                <a:avLst/>
              </a:prstGeom>
              <a:ln w="57150">
                <a:solidFill>
                  <a:srgbClr val="1AB29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599981" y="3479845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예치금 결제성공시</a:t>
              </a:r>
            </a:p>
          </p:txBody>
        </p:sp>
      </p:grpSp>
      <p:cxnSp>
        <p:nvCxnSpPr>
          <p:cNvPr id="49" name="직선 화살표 연결선 48"/>
          <p:cNvCxnSpPr/>
          <p:nvPr/>
        </p:nvCxnSpPr>
        <p:spPr>
          <a:xfrm>
            <a:off x="5951983" y="4096550"/>
            <a:ext cx="5133861" cy="0"/>
          </a:xfrm>
          <a:prstGeom prst="straightConnector1">
            <a:avLst/>
          </a:prstGeom>
          <a:ln w="57150">
            <a:solidFill>
              <a:srgbClr val="1AB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5962999" y="4440797"/>
            <a:ext cx="3514382" cy="3561"/>
          </a:xfrm>
          <a:prstGeom prst="straightConnector1">
            <a:avLst/>
          </a:prstGeom>
          <a:ln w="57150">
            <a:solidFill>
              <a:srgbClr val="1AB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9650776" y="4585741"/>
            <a:ext cx="1487277" cy="0"/>
          </a:xfrm>
          <a:prstGeom prst="straightConnector1">
            <a:avLst/>
          </a:prstGeom>
          <a:ln w="57150">
            <a:solidFill>
              <a:srgbClr val="1AB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>
            <a:off x="9628742" y="4750994"/>
            <a:ext cx="1487277" cy="0"/>
          </a:xfrm>
          <a:prstGeom prst="straightConnector1">
            <a:avLst/>
          </a:prstGeom>
          <a:ln w="57150">
            <a:solidFill>
              <a:srgbClr val="1AB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5993174" y="4912686"/>
            <a:ext cx="3514382" cy="3561"/>
          </a:xfrm>
          <a:prstGeom prst="straightConnector1">
            <a:avLst/>
          </a:prstGeom>
          <a:ln w="57150">
            <a:solidFill>
              <a:srgbClr val="1AB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96400" y="5081502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DB</a:t>
            </a:r>
            <a:r>
              <a:rPr lang="ko-KR" altLang="en-US" b="1"/>
              <a:t>에 저장된</a:t>
            </a:r>
            <a:endParaRPr lang="en-US" altLang="ko-KR" b="1"/>
          </a:p>
          <a:p>
            <a:r>
              <a:rPr lang="en-US" altLang="ko-KR" b="1"/>
              <a:t>Key</a:t>
            </a:r>
            <a:r>
              <a:rPr lang="ko-KR" altLang="en-US" b="1"/>
              <a:t>값</a:t>
            </a:r>
            <a:endParaRPr lang="en-US" altLang="ko-KR" b="1"/>
          </a:p>
        </p:txBody>
      </p:sp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925" y="3220310"/>
            <a:ext cx="6270463" cy="212287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1" name="그룹 60"/>
          <p:cNvGrpSpPr/>
          <p:nvPr/>
        </p:nvGrpSpPr>
        <p:grpSpPr>
          <a:xfrm>
            <a:off x="5971783" y="4097064"/>
            <a:ext cx="5334398" cy="434090"/>
            <a:chOff x="6023992" y="4097064"/>
            <a:chExt cx="5334398" cy="434090"/>
          </a:xfrm>
        </p:grpSpPr>
        <p:cxnSp>
          <p:nvCxnSpPr>
            <p:cNvPr id="62" name="직선 화살표 연결선 61"/>
            <p:cNvCxnSpPr/>
            <p:nvPr/>
          </p:nvCxnSpPr>
          <p:spPr>
            <a:xfrm>
              <a:off x="6027198" y="4097064"/>
              <a:ext cx="5331192" cy="11016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6023992" y="4531154"/>
              <a:ext cx="3626784" cy="0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08" y="3292210"/>
            <a:ext cx="5943600" cy="211455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5" name="그룹 64"/>
          <p:cNvGrpSpPr/>
          <p:nvPr/>
        </p:nvGrpSpPr>
        <p:grpSpPr>
          <a:xfrm>
            <a:off x="6043791" y="4056250"/>
            <a:ext cx="4876800" cy="293235"/>
            <a:chOff x="6096000" y="3890995"/>
            <a:chExt cx="4876800" cy="293235"/>
          </a:xfrm>
        </p:grpSpPr>
        <p:cxnSp>
          <p:nvCxnSpPr>
            <p:cNvPr id="66" name="직선 화살표 연결선 65"/>
            <p:cNvCxnSpPr/>
            <p:nvPr/>
          </p:nvCxnSpPr>
          <p:spPr>
            <a:xfrm>
              <a:off x="6096000" y="3890995"/>
              <a:ext cx="4876800" cy="11056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>
              <a:off x="6096000" y="4184230"/>
              <a:ext cx="3532742" cy="0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29" y="3292210"/>
            <a:ext cx="5781675" cy="21812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9" name="그룹 68"/>
          <p:cNvGrpSpPr/>
          <p:nvPr/>
        </p:nvGrpSpPr>
        <p:grpSpPr>
          <a:xfrm>
            <a:off x="6045379" y="4115867"/>
            <a:ext cx="4790497" cy="298099"/>
            <a:chOff x="6097588" y="4265538"/>
            <a:chExt cx="4790497" cy="298099"/>
          </a:xfrm>
        </p:grpSpPr>
        <p:cxnSp>
          <p:nvCxnSpPr>
            <p:cNvPr id="70" name="직선 화살표 연결선 69"/>
            <p:cNvCxnSpPr/>
            <p:nvPr/>
          </p:nvCxnSpPr>
          <p:spPr>
            <a:xfrm>
              <a:off x="6097588" y="4265538"/>
              <a:ext cx="4790497" cy="11016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>
              <a:off x="6113245" y="4563637"/>
              <a:ext cx="3511147" cy="0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56" y="3336666"/>
            <a:ext cx="5905500" cy="303847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73" name="직선 화살표 연결선 72"/>
          <p:cNvCxnSpPr/>
          <p:nvPr/>
        </p:nvCxnSpPr>
        <p:spPr>
          <a:xfrm>
            <a:off x="6069521" y="4068603"/>
            <a:ext cx="5140508" cy="0"/>
          </a:xfrm>
          <a:prstGeom prst="straightConnector1">
            <a:avLst/>
          </a:prstGeom>
          <a:ln w="57150">
            <a:solidFill>
              <a:srgbClr val="1AB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6121730" y="4428643"/>
            <a:ext cx="5140508" cy="479389"/>
            <a:chOff x="2351584" y="4149080"/>
            <a:chExt cx="5140508" cy="479389"/>
          </a:xfrm>
        </p:grpSpPr>
        <p:cxnSp>
          <p:nvCxnSpPr>
            <p:cNvPr id="75" name="직선 화살표 연결선 74"/>
            <p:cNvCxnSpPr/>
            <p:nvPr/>
          </p:nvCxnSpPr>
          <p:spPr>
            <a:xfrm>
              <a:off x="2351584" y="4149080"/>
              <a:ext cx="3531423" cy="0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5982159" y="4301480"/>
              <a:ext cx="1509933" cy="0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 flipH="1">
              <a:off x="5957890" y="4487086"/>
              <a:ext cx="1509933" cy="0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/>
            <p:nvPr/>
          </p:nvCxnSpPr>
          <p:spPr>
            <a:xfrm flipH="1">
              <a:off x="2351584" y="4628469"/>
              <a:ext cx="3498373" cy="0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28" y="3450227"/>
            <a:ext cx="7458075" cy="24765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84" name="그룹 83"/>
          <p:cNvGrpSpPr/>
          <p:nvPr/>
        </p:nvGrpSpPr>
        <p:grpSpPr>
          <a:xfrm>
            <a:off x="6070085" y="4376823"/>
            <a:ext cx="4976400" cy="758328"/>
            <a:chOff x="3844887" y="3118934"/>
            <a:chExt cx="4976400" cy="758328"/>
          </a:xfrm>
        </p:grpSpPr>
        <p:cxnSp>
          <p:nvCxnSpPr>
            <p:cNvPr id="85" name="직선 화살표 연결선 84"/>
            <p:cNvCxnSpPr/>
            <p:nvPr/>
          </p:nvCxnSpPr>
          <p:spPr>
            <a:xfrm>
              <a:off x="3844887" y="3118934"/>
              <a:ext cx="4976400" cy="0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/>
            <p:nvPr/>
          </p:nvCxnSpPr>
          <p:spPr>
            <a:xfrm flipV="1">
              <a:off x="3844887" y="3861371"/>
              <a:ext cx="3547257" cy="15891"/>
            </a:xfrm>
            <a:prstGeom prst="straightConnector1">
              <a:avLst/>
            </a:prstGeom>
            <a:ln w="57150">
              <a:solidFill>
                <a:srgbClr val="1AB2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7E3A37AD-E209-4DC5-817D-1DB3C0551999}"/>
              </a:ext>
            </a:extLst>
          </p:cNvPr>
          <p:cNvGrpSpPr/>
          <p:nvPr/>
        </p:nvGrpSpPr>
        <p:grpSpPr>
          <a:xfrm>
            <a:off x="1989906" y="6116737"/>
            <a:ext cx="10019025" cy="684296"/>
            <a:chOff x="1354773" y="53"/>
            <a:chExt cx="7806053" cy="2122552"/>
          </a:xfrm>
          <a:solidFill>
            <a:srgbClr val="1AB29D"/>
          </a:solidFill>
        </p:grpSpPr>
        <p:sp>
          <p:nvSpPr>
            <p:cNvPr id="80" name="사각형: 둥근 모서리 59">
              <a:extLst>
                <a:ext uri="{FF2B5EF4-FFF2-40B4-BE49-F238E27FC236}">
                  <a16:creationId xmlns="" xmlns:a16="http://schemas.microsoft.com/office/drawing/2014/main" id="{4E9DDF53-3081-41E7-AF07-C2AA0AC73BA9}"/>
                </a:ext>
              </a:extLst>
            </p:cNvPr>
            <p:cNvSpPr/>
            <p:nvPr/>
          </p:nvSpPr>
          <p:spPr>
            <a:xfrm>
              <a:off x="1354773" y="53"/>
              <a:ext cx="7806053" cy="212255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사각형: 둥근 모서리 4">
              <a:extLst>
                <a:ext uri="{FF2B5EF4-FFF2-40B4-BE49-F238E27FC236}">
                  <a16:creationId xmlns="" xmlns:a16="http://schemas.microsoft.com/office/drawing/2014/main" id="{0B6D7757-173C-41FA-BF4C-87757DAA1220}"/>
                </a:ext>
              </a:extLst>
            </p:cNvPr>
            <p:cNvSpPr txBox="1"/>
            <p:nvPr/>
          </p:nvSpPr>
          <p:spPr>
            <a:xfrm>
              <a:off x="1458387" y="103666"/>
              <a:ext cx="7598825" cy="19153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68580" rIns="137160" bIns="6858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u="sng">
                  <a:solidFill>
                    <a:schemeClr val="bg1"/>
                  </a:solidFill>
                </a:rPr>
                <a:t>사용자가 프로젝트 정보 입력 후</a:t>
              </a:r>
              <a:r>
                <a:rPr lang="en-US" altLang="ko-KR" sz="2400" b="1" u="sng">
                  <a:solidFill>
                    <a:schemeClr val="bg1"/>
                  </a:solidFill>
                </a:rPr>
                <a:t>,</a:t>
              </a:r>
              <a:r>
                <a:rPr lang="ko-KR" altLang="en-US" sz="2400" b="1" u="sng">
                  <a:solidFill>
                    <a:schemeClr val="bg1"/>
                  </a:solidFill>
                </a:rPr>
                <a:t> 신청 서비스를 요청한다</a:t>
              </a:r>
              <a:r>
                <a:rPr lang="en-US" altLang="ko-KR" sz="2400" b="1" u="sng">
                  <a:solidFill>
                    <a:schemeClr val="bg1"/>
                  </a:solidFill>
                </a:rPr>
                <a:t>.</a:t>
              </a:r>
              <a:endParaRPr lang="ko-KR" sz="2400" b="1" u="sng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7E3A37AD-E209-4DC5-817D-1DB3C0551999}"/>
              </a:ext>
            </a:extLst>
          </p:cNvPr>
          <p:cNvGrpSpPr/>
          <p:nvPr/>
        </p:nvGrpSpPr>
        <p:grpSpPr>
          <a:xfrm>
            <a:off x="1989907" y="6116737"/>
            <a:ext cx="10039658" cy="684296"/>
            <a:chOff x="1354773" y="53"/>
            <a:chExt cx="7806053" cy="2122552"/>
          </a:xfrm>
          <a:solidFill>
            <a:srgbClr val="1AB29D"/>
          </a:solidFill>
        </p:grpSpPr>
        <p:sp>
          <p:nvSpPr>
            <p:cNvPr id="90" name="사각형: 둥근 모서리 59">
              <a:extLst>
                <a:ext uri="{FF2B5EF4-FFF2-40B4-BE49-F238E27FC236}">
                  <a16:creationId xmlns="" xmlns:a16="http://schemas.microsoft.com/office/drawing/2014/main" id="{4E9DDF53-3081-41E7-AF07-C2AA0AC73BA9}"/>
                </a:ext>
              </a:extLst>
            </p:cNvPr>
            <p:cNvSpPr/>
            <p:nvPr/>
          </p:nvSpPr>
          <p:spPr>
            <a:xfrm>
              <a:off x="1354773" y="53"/>
              <a:ext cx="7806053" cy="212255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사각형: 둥근 모서리 4">
              <a:extLst>
                <a:ext uri="{FF2B5EF4-FFF2-40B4-BE49-F238E27FC236}">
                  <a16:creationId xmlns="" xmlns:a16="http://schemas.microsoft.com/office/drawing/2014/main" id="{0B6D7757-173C-41FA-BF4C-87757DAA1220}"/>
                </a:ext>
              </a:extLst>
            </p:cNvPr>
            <p:cNvSpPr txBox="1"/>
            <p:nvPr/>
          </p:nvSpPr>
          <p:spPr>
            <a:xfrm>
              <a:off x="1458387" y="103666"/>
              <a:ext cx="7598825" cy="19153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68580" rIns="137160" bIns="6858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u="sng" kern="1200">
                  <a:solidFill>
                    <a:schemeClr val="bg1"/>
                  </a:solidFill>
                </a:rPr>
                <a:t>시스템은 예치금 결제를 요청하고</a:t>
              </a:r>
              <a:r>
                <a:rPr lang="en-US" altLang="ko-KR" sz="2400" b="1" u="sng" kern="1200">
                  <a:solidFill>
                    <a:schemeClr val="bg1"/>
                  </a:solidFill>
                </a:rPr>
                <a:t>, </a:t>
              </a:r>
              <a:r>
                <a:rPr lang="ko-KR" altLang="en-US" sz="2400" b="1" u="sng">
                  <a:solidFill>
                    <a:schemeClr val="bg1"/>
                  </a:solidFill>
                </a:rPr>
                <a:t>사용자가 결제를 완료한다</a:t>
              </a:r>
              <a:r>
                <a:rPr lang="en-US" altLang="ko-KR" sz="2400" b="1" u="sng">
                  <a:solidFill>
                    <a:schemeClr val="bg1"/>
                  </a:solidFill>
                </a:rPr>
                <a:t>.</a:t>
              </a:r>
              <a:endParaRPr lang="ko-KR" sz="2400" b="1" u="sng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7E3A37AD-E209-4DC5-817D-1DB3C0551999}"/>
              </a:ext>
            </a:extLst>
          </p:cNvPr>
          <p:cNvGrpSpPr/>
          <p:nvPr/>
        </p:nvGrpSpPr>
        <p:grpSpPr>
          <a:xfrm>
            <a:off x="1989907" y="6116736"/>
            <a:ext cx="10037523" cy="684296"/>
            <a:chOff x="1354773" y="53"/>
            <a:chExt cx="7806053" cy="2122552"/>
          </a:xfrm>
          <a:solidFill>
            <a:srgbClr val="1AB29D"/>
          </a:solidFill>
        </p:grpSpPr>
        <p:sp>
          <p:nvSpPr>
            <p:cNvPr id="93" name="사각형: 둥근 모서리 59">
              <a:extLst>
                <a:ext uri="{FF2B5EF4-FFF2-40B4-BE49-F238E27FC236}">
                  <a16:creationId xmlns="" xmlns:a16="http://schemas.microsoft.com/office/drawing/2014/main" id="{4E9DDF53-3081-41E7-AF07-C2AA0AC73BA9}"/>
                </a:ext>
              </a:extLst>
            </p:cNvPr>
            <p:cNvSpPr/>
            <p:nvPr/>
          </p:nvSpPr>
          <p:spPr>
            <a:xfrm>
              <a:off x="1354773" y="53"/>
              <a:ext cx="7806053" cy="212255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사각형: 둥근 모서리 4">
              <a:extLst>
                <a:ext uri="{FF2B5EF4-FFF2-40B4-BE49-F238E27FC236}">
                  <a16:creationId xmlns="" xmlns:a16="http://schemas.microsoft.com/office/drawing/2014/main" id="{0B6D7757-173C-41FA-BF4C-87757DAA1220}"/>
                </a:ext>
              </a:extLst>
            </p:cNvPr>
            <p:cNvSpPr txBox="1"/>
            <p:nvPr/>
          </p:nvSpPr>
          <p:spPr>
            <a:xfrm>
              <a:off x="1458387" y="103666"/>
              <a:ext cx="7598825" cy="19153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68580" rIns="137160" bIns="6858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u="sng" kern="1200">
                  <a:solidFill>
                    <a:schemeClr val="bg1"/>
                  </a:solidFill>
                </a:rPr>
                <a:t>시스템은 프로젝트 신청 정보를 저장한다</a:t>
              </a:r>
              <a:r>
                <a:rPr lang="en-US" altLang="ko-KR" sz="2400" b="1" u="sng" kern="1200">
                  <a:solidFill>
                    <a:schemeClr val="bg1"/>
                  </a:solidFill>
                </a:rPr>
                <a:t>.</a:t>
              </a:r>
              <a:endParaRPr lang="ko-KR" sz="2400" b="1" u="sng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409855" y="236340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프로젝트 정보 저장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8773352" y="236340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프로젝트 첨부파일 정보 저장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9122525" y="2113610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프로젝트 상태정보 저장</a:t>
            </a:r>
            <a:endParaRPr lang="en-US" altLang="ko-KR" b="1" smtClean="0"/>
          </a:p>
          <a:p>
            <a:pPr algn="ctr"/>
            <a:r>
              <a:rPr lang="en-US" altLang="ko-KR" b="1" smtClean="0"/>
              <a:t>(</a:t>
            </a:r>
            <a:r>
              <a:rPr lang="ko-KR" altLang="en-US" b="1" smtClean="0"/>
              <a:t>심사대기</a:t>
            </a:r>
            <a:r>
              <a:rPr lang="en-US" altLang="ko-KR" b="1" smtClean="0"/>
              <a:t>)</a:t>
            </a:r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9122525" y="2086403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프로젝트 후원상태 저장</a:t>
            </a:r>
            <a:endParaRPr lang="en-US" altLang="ko-KR" b="1" smtClean="0"/>
          </a:p>
          <a:p>
            <a:pPr algn="ctr"/>
            <a:r>
              <a:rPr lang="en-US" altLang="ko-KR" b="1" smtClean="0"/>
              <a:t>(</a:t>
            </a:r>
            <a:r>
              <a:rPr lang="ko-KR" altLang="en-US" b="1" smtClean="0"/>
              <a:t>달성률</a:t>
            </a:r>
            <a:r>
              <a:rPr lang="en-US" altLang="ko-KR" b="1" smtClean="0"/>
              <a:t>)</a:t>
            </a:r>
            <a:endParaRPr lang="ko-KR" altLang="en-US" b="1"/>
          </a:p>
        </p:txBody>
      </p:sp>
      <p:sp>
        <p:nvSpPr>
          <p:cNvPr id="11" name="TextBox 10"/>
          <p:cNvSpPr txBox="1"/>
          <p:nvPr/>
        </p:nvSpPr>
        <p:spPr>
          <a:xfrm>
            <a:off x="9507556" y="236340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리워드 정보 저장</a:t>
            </a:r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9229293" y="236340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리워드 옵션 정보 저장</a:t>
            </a:r>
            <a:endParaRPr lang="ko-KR" altLang="en-US" b="1"/>
          </a:p>
        </p:txBody>
      </p:sp>
      <p:grpSp>
        <p:nvGrpSpPr>
          <p:cNvPr id="13" name="그룹 12"/>
          <p:cNvGrpSpPr/>
          <p:nvPr/>
        </p:nvGrpSpPr>
        <p:grpSpPr>
          <a:xfrm>
            <a:off x="5951981" y="3664511"/>
            <a:ext cx="2093265" cy="369332"/>
            <a:chOff x="12363944" y="3664511"/>
            <a:chExt cx="2093265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2363944" y="3664511"/>
              <a:ext cx="2093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Bean </a:t>
              </a:r>
              <a:r>
                <a:rPr lang="en-US" altLang="ko-KR" b="1" smtClean="0"/>
                <a:t>     VO </a:t>
              </a:r>
              <a:r>
                <a:rPr lang="ko-KR" altLang="en-US" b="1"/>
                <a:t>변환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105947" y="3748192"/>
              <a:ext cx="219206" cy="20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181260" y="6068749"/>
            <a:ext cx="1685118" cy="698878"/>
            <a:chOff x="181260" y="6068749"/>
            <a:chExt cx="1685118" cy="698878"/>
          </a:xfrm>
        </p:grpSpPr>
        <p:grpSp>
          <p:nvGrpSpPr>
            <p:cNvPr id="24" name="그룹 23"/>
            <p:cNvGrpSpPr/>
            <p:nvPr/>
          </p:nvGrpSpPr>
          <p:grpSpPr>
            <a:xfrm>
              <a:off x="181260" y="6068749"/>
              <a:ext cx="414623" cy="698878"/>
              <a:chOff x="181260" y="3760006"/>
              <a:chExt cx="595354" cy="1003514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288405" y="3760006"/>
                <a:ext cx="336544" cy="336544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460350" y="4108080"/>
                <a:ext cx="0" cy="42307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81260" y="4216946"/>
                <a:ext cx="595354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>
                <a:off x="206312" y="4506102"/>
                <a:ext cx="254040" cy="2540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447824" y="4509482"/>
                <a:ext cx="254040" cy="2540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 27"/>
            <p:cNvCxnSpPr/>
            <p:nvPr/>
          </p:nvCxnSpPr>
          <p:spPr>
            <a:xfrm>
              <a:off x="713984" y="6458479"/>
              <a:ext cx="115239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884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7" grpId="0"/>
      <p:bldP spid="37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B41E09D3-9038-4E2D-AE98-7C833EC8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1" y="1042367"/>
            <a:ext cx="11502215" cy="51720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A0B797D-C909-4A35-901B-23DA04687060}"/>
              </a:ext>
            </a:extLst>
          </p:cNvPr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240" y="356777"/>
            <a:ext cx="7298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 </a:t>
            </a:r>
            <a:r>
              <a:rPr lang="ko-KR" altLang="en-US" sz="4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다이어그램 </a:t>
            </a:r>
            <a:r>
              <a:rPr lang="en-US" altLang="ko-KR" sz="4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4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심사</a:t>
            </a:r>
            <a:endParaRPr lang="ko-KR" altLang="en-US" sz="4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854910B2-DDA5-4B31-9F0E-3B3E33953ABF}"/>
              </a:ext>
            </a:extLst>
          </p:cNvPr>
          <p:cNvGrpSpPr/>
          <p:nvPr/>
        </p:nvGrpSpPr>
        <p:grpSpPr>
          <a:xfrm>
            <a:off x="0" y="6115913"/>
            <a:ext cx="12192000" cy="695831"/>
            <a:chOff x="1354773" y="1195"/>
            <a:chExt cx="7806053" cy="69583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CD513928-E195-4FAC-81F3-3B26F55FD232}"/>
                </a:ext>
              </a:extLst>
            </p:cNvPr>
            <p:cNvSpPr/>
            <p:nvPr/>
          </p:nvSpPr>
          <p:spPr>
            <a:xfrm>
              <a:off x="1354773" y="1195"/>
              <a:ext cx="7806053" cy="695831"/>
            </a:xfrm>
            <a:prstGeom prst="roundRect">
              <a:avLst/>
            </a:prstGeom>
            <a:solidFill>
              <a:srgbClr val="21D4B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사각형: 둥근 모서리 4">
              <a:extLst>
                <a:ext uri="{FF2B5EF4-FFF2-40B4-BE49-F238E27FC236}">
                  <a16:creationId xmlns="" xmlns:a16="http://schemas.microsoft.com/office/drawing/2014/main" id="{9359044D-CF77-45D4-AEBF-AB4A11F35C91}"/>
                </a:ext>
              </a:extLst>
            </p:cNvPr>
            <p:cNvSpPr txBox="1"/>
            <p:nvPr/>
          </p:nvSpPr>
          <p:spPr>
            <a:xfrm>
              <a:off x="1388741" y="35163"/>
              <a:ext cx="7738117" cy="6278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53340" bIns="2667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/>
                <a:t>시스템이</a:t>
              </a:r>
              <a:r>
                <a:rPr lang="ko-KR" sz="1400" kern="1200" dirty="0"/>
                <a:t> 프로젝트 심사 서비스를 요청한다</a:t>
              </a:r>
              <a:r>
                <a:rPr lang="en-US" sz="1400" kern="1200" dirty="0"/>
                <a:t>.</a:t>
              </a:r>
              <a:endParaRPr lang="ko-KR" sz="1400" kern="1200" dirty="0"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34EA21DD-2EF1-4B0B-8D29-7C45975D1C58}"/>
              </a:ext>
            </a:extLst>
          </p:cNvPr>
          <p:cNvCxnSpPr>
            <a:cxnSpLocks/>
          </p:cNvCxnSpPr>
          <p:nvPr/>
        </p:nvCxnSpPr>
        <p:spPr>
          <a:xfrm>
            <a:off x="1060377" y="1953635"/>
            <a:ext cx="1387687" cy="0"/>
          </a:xfrm>
          <a:prstGeom prst="straightConnector1">
            <a:avLst/>
          </a:prstGeom>
          <a:ln w="57150">
            <a:solidFill>
              <a:srgbClr val="21D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9367CCC-DD98-4B8B-81EB-D05AD84B8B42}"/>
              </a:ext>
            </a:extLst>
          </p:cNvPr>
          <p:cNvGrpSpPr/>
          <p:nvPr/>
        </p:nvGrpSpPr>
        <p:grpSpPr>
          <a:xfrm>
            <a:off x="29165" y="6105014"/>
            <a:ext cx="12162835" cy="706730"/>
            <a:chOff x="1354773" y="1912"/>
            <a:chExt cx="7806053" cy="83606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="" xmlns:a16="http://schemas.microsoft.com/office/drawing/2014/main" id="{4494C9FF-A631-4815-A384-7C35F1C50167}"/>
                </a:ext>
              </a:extLst>
            </p:cNvPr>
            <p:cNvSpPr/>
            <p:nvPr/>
          </p:nvSpPr>
          <p:spPr>
            <a:xfrm>
              <a:off x="1354773" y="1912"/>
              <a:ext cx="7806053" cy="836060"/>
            </a:xfrm>
            <a:prstGeom prst="roundRect">
              <a:avLst/>
            </a:prstGeom>
            <a:solidFill>
              <a:srgbClr val="21D4B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사각형: 둥근 모서리 4">
              <a:extLst>
                <a:ext uri="{FF2B5EF4-FFF2-40B4-BE49-F238E27FC236}">
                  <a16:creationId xmlns="" xmlns:a16="http://schemas.microsoft.com/office/drawing/2014/main" id="{E43F63BD-1760-465A-9EE7-5446AD23756E}"/>
                </a:ext>
              </a:extLst>
            </p:cNvPr>
            <p:cNvSpPr txBox="1"/>
            <p:nvPr/>
          </p:nvSpPr>
          <p:spPr>
            <a:xfrm>
              <a:off x="1395586" y="42725"/>
              <a:ext cx="7724427" cy="754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32385" rIns="64770" bIns="32385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000" kern="1200" dirty="0"/>
                <a:t>시스템은 심사대상</a:t>
              </a:r>
              <a:r>
                <a:rPr lang="en-US" sz="2000" kern="1200" dirty="0"/>
                <a:t>(N-1)</a:t>
              </a:r>
              <a:r>
                <a:rPr lang="ko-KR" sz="2000" kern="1200" dirty="0"/>
                <a:t>인 프로젝트 신청 목록</a:t>
              </a:r>
              <a:r>
                <a:rPr lang="en-US" sz="2000" kern="1200" dirty="0"/>
                <a:t>(N-2)</a:t>
              </a:r>
              <a:r>
                <a:rPr lang="ko-KR" sz="2000" kern="1200" dirty="0"/>
                <a:t>을 불러온다</a:t>
              </a:r>
              <a:r>
                <a:rPr lang="en-US" sz="2000" kern="1200" dirty="0"/>
                <a:t>.</a:t>
              </a:r>
              <a:endParaRPr lang="ko-KR" sz="2000" kern="1200" dirty="0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A43B13A9-9D4A-47E5-B650-35D2189BB386}"/>
              </a:ext>
            </a:extLst>
          </p:cNvPr>
          <p:cNvCxnSpPr>
            <a:cxnSpLocks/>
          </p:cNvCxnSpPr>
          <p:nvPr/>
        </p:nvCxnSpPr>
        <p:spPr>
          <a:xfrm>
            <a:off x="2448064" y="2106035"/>
            <a:ext cx="1373659" cy="0"/>
          </a:xfrm>
          <a:prstGeom prst="straightConnector1">
            <a:avLst/>
          </a:prstGeom>
          <a:ln w="57150">
            <a:solidFill>
              <a:srgbClr val="21D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DAC80F6B-6A18-496A-A292-6EBB43747578}"/>
              </a:ext>
            </a:extLst>
          </p:cNvPr>
          <p:cNvCxnSpPr>
            <a:cxnSpLocks/>
          </p:cNvCxnSpPr>
          <p:nvPr/>
        </p:nvCxnSpPr>
        <p:spPr>
          <a:xfrm>
            <a:off x="5228493" y="2667510"/>
            <a:ext cx="4443045" cy="0"/>
          </a:xfrm>
          <a:prstGeom prst="straightConnector1">
            <a:avLst/>
          </a:prstGeom>
          <a:ln w="57150">
            <a:solidFill>
              <a:srgbClr val="21D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F8AD1F4F-CE8F-4AF9-A907-190200616497}"/>
              </a:ext>
            </a:extLst>
          </p:cNvPr>
          <p:cNvCxnSpPr>
            <a:cxnSpLocks/>
          </p:cNvCxnSpPr>
          <p:nvPr/>
        </p:nvCxnSpPr>
        <p:spPr>
          <a:xfrm flipH="1">
            <a:off x="5228493" y="2791635"/>
            <a:ext cx="4443045" cy="0"/>
          </a:xfrm>
          <a:prstGeom prst="straightConnector1">
            <a:avLst/>
          </a:prstGeom>
          <a:ln w="76200">
            <a:solidFill>
              <a:srgbClr val="21D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8C295BF5-DEEB-41A6-AB8F-653DB5B968AA}"/>
              </a:ext>
            </a:extLst>
          </p:cNvPr>
          <p:cNvCxnSpPr>
            <a:cxnSpLocks/>
          </p:cNvCxnSpPr>
          <p:nvPr/>
        </p:nvCxnSpPr>
        <p:spPr>
          <a:xfrm>
            <a:off x="5228493" y="2993288"/>
            <a:ext cx="5739829" cy="0"/>
          </a:xfrm>
          <a:prstGeom prst="straightConnector1">
            <a:avLst/>
          </a:prstGeom>
          <a:ln w="57150">
            <a:solidFill>
              <a:srgbClr val="21D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4D3E41C2-02A1-41E8-B79A-40F949EE992A}"/>
              </a:ext>
            </a:extLst>
          </p:cNvPr>
          <p:cNvCxnSpPr>
            <a:cxnSpLocks/>
          </p:cNvCxnSpPr>
          <p:nvPr/>
        </p:nvCxnSpPr>
        <p:spPr>
          <a:xfrm flipH="1">
            <a:off x="5228493" y="3117413"/>
            <a:ext cx="5768370" cy="0"/>
          </a:xfrm>
          <a:prstGeom prst="straightConnector1">
            <a:avLst/>
          </a:prstGeom>
          <a:ln w="76200">
            <a:solidFill>
              <a:srgbClr val="21D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81F1F06-0AC7-4395-8E48-6AB81D52CFEC}"/>
              </a:ext>
            </a:extLst>
          </p:cNvPr>
          <p:cNvGrpSpPr/>
          <p:nvPr/>
        </p:nvGrpSpPr>
        <p:grpSpPr>
          <a:xfrm>
            <a:off x="14583" y="6101181"/>
            <a:ext cx="12177417" cy="723496"/>
            <a:chOff x="1354773" y="2177"/>
            <a:chExt cx="7806053" cy="104746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="" xmlns:a16="http://schemas.microsoft.com/office/drawing/2014/main" id="{D70745E8-7E52-4001-9F81-4517708C210B}"/>
                </a:ext>
              </a:extLst>
            </p:cNvPr>
            <p:cNvSpPr/>
            <p:nvPr/>
          </p:nvSpPr>
          <p:spPr>
            <a:xfrm>
              <a:off x="1354773" y="2177"/>
              <a:ext cx="7806053" cy="1047465"/>
            </a:xfrm>
            <a:prstGeom prst="roundRect">
              <a:avLst/>
            </a:prstGeom>
            <a:solidFill>
              <a:srgbClr val="21D4B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사각형: 둥근 모서리 4">
              <a:extLst>
                <a:ext uri="{FF2B5EF4-FFF2-40B4-BE49-F238E27FC236}">
                  <a16:creationId xmlns="" xmlns:a16="http://schemas.microsoft.com/office/drawing/2014/main" id="{8F10CC07-5204-41DB-94A3-65DD9506803E}"/>
                </a:ext>
              </a:extLst>
            </p:cNvPr>
            <p:cNvSpPr txBox="1"/>
            <p:nvPr/>
          </p:nvSpPr>
          <p:spPr>
            <a:xfrm>
              <a:off x="1405906" y="53310"/>
              <a:ext cx="7703787" cy="945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36195" rIns="72390" bIns="36195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000" kern="1200" dirty="0"/>
                <a:t>시스템은 정해진 심사기간</a:t>
              </a:r>
              <a:r>
                <a:rPr lang="en-US" sz="2000" kern="1200" dirty="0"/>
                <a:t>(N-5)</a:t>
              </a:r>
              <a:r>
                <a:rPr lang="ko-KR" sz="2000" kern="1200" dirty="0"/>
                <a:t>에 심사 검사절차</a:t>
              </a:r>
              <a:r>
                <a:rPr lang="en-US" sz="2000" kern="1200" dirty="0"/>
                <a:t>(N-6)</a:t>
              </a:r>
              <a:r>
                <a:rPr lang="ko-KR" sz="2000" kern="1200" dirty="0"/>
                <a:t>에 맞게 프로젝트를 검사한다</a:t>
              </a:r>
              <a:r>
                <a:rPr lang="en-US" sz="2000" kern="1200" dirty="0"/>
                <a:t>.</a:t>
              </a:r>
              <a:endParaRPr lang="ko-KR" sz="2000" kern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58400893-917E-4D9C-97D8-E59E7C970FEA}"/>
              </a:ext>
            </a:extLst>
          </p:cNvPr>
          <p:cNvGrpSpPr/>
          <p:nvPr/>
        </p:nvGrpSpPr>
        <p:grpSpPr>
          <a:xfrm>
            <a:off x="29203" y="6107818"/>
            <a:ext cx="12161778" cy="684296"/>
            <a:chOff x="1354773" y="53"/>
            <a:chExt cx="7806053" cy="212255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="" xmlns:a16="http://schemas.microsoft.com/office/drawing/2014/main" id="{EF4B276C-B3D3-4CDB-A3CD-7DCE6B1F7F99}"/>
                </a:ext>
              </a:extLst>
            </p:cNvPr>
            <p:cNvSpPr/>
            <p:nvPr/>
          </p:nvSpPr>
          <p:spPr>
            <a:xfrm>
              <a:off x="1354773" y="53"/>
              <a:ext cx="7806053" cy="2122552"/>
            </a:xfrm>
            <a:prstGeom prst="roundRect">
              <a:avLst/>
            </a:prstGeom>
            <a:solidFill>
              <a:srgbClr val="21D4B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사각형: 둥근 모서리 4">
              <a:extLst>
                <a:ext uri="{FF2B5EF4-FFF2-40B4-BE49-F238E27FC236}">
                  <a16:creationId xmlns="" xmlns:a16="http://schemas.microsoft.com/office/drawing/2014/main" id="{73A3E1C8-0120-4D25-845C-6072E7F766F8}"/>
                </a:ext>
              </a:extLst>
            </p:cNvPr>
            <p:cNvSpPr txBox="1"/>
            <p:nvPr/>
          </p:nvSpPr>
          <p:spPr>
            <a:xfrm>
              <a:off x="1458387" y="103666"/>
              <a:ext cx="7598825" cy="19153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68580" rIns="137160" bIns="6858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000" kern="1200" dirty="0"/>
                <a:t>시스템은 해당 프로젝트에 대한 상태 여부를 심사 승인으로 수정한다</a:t>
              </a: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FB50224F-3D25-4E4E-854C-0C3FBF936124}"/>
              </a:ext>
            </a:extLst>
          </p:cNvPr>
          <p:cNvCxnSpPr>
            <a:cxnSpLocks/>
          </p:cNvCxnSpPr>
          <p:nvPr/>
        </p:nvCxnSpPr>
        <p:spPr>
          <a:xfrm>
            <a:off x="3925172" y="2234989"/>
            <a:ext cx="1303321" cy="0"/>
          </a:xfrm>
          <a:prstGeom prst="straightConnector1">
            <a:avLst/>
          </a:prstGeom>
          <a:ln w="57150">
            <a:solidFill>
              <a:srgbClr val="21D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C367A85F-3725-42C7-BA4B-CD36D2189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89"/>
          <a:stretch/>
        </p:blipFill>
        <p:spPr>
          <a:xfrm>
            <a:off x="3656866" y="2257285"/>
            <a:ext cx="8261609" cy="380456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3F78ABEA-454A-43DA-A9B5-B23D626E5010}"/>
              </a:ext>
            </a:extLst>
          </p:cNvPr>
          <p:cNvSpPr/>
          <p:nvPr/>
        </p:nvSpPr>
        <p:spPr>
          <a:xfrm>
            <a:off x="4133150" y="2658403"/>
            <a:ext cx="4905341" cy="2019105"/>
          </a:xfrm>
          <a:prstGeom prst="rect">
            <a:avLst/>
          </a:prstGeom>
          <a:noFill/>
          <a:ln w="76200"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DA903168-0C43-420E-8E7B-535BB3DBA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769" y="2788742"/>
            <a:ext cx="8312290" cy="3308177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15F42D17-A360-44CF-9EE6-2915CEA7F952}"/>
              </a:ext>
            </a:extLst>
          </p:cNvPr>
          <p:cNvSpPr/>
          <p:nvPr/>
        </p:nvSpPr>
        <p:spPr>
          <a:xfrm>
            <a:off x="4711810" y="2850581"/>
            <a:ext cx="6658032" cy="1860896"/>
          </a:xfrm>
          <a:prstGeom prst="rect">
            <a:avLst/>
          </a:prstGeom>
          <a:noFill/>
          <a:ln w="76200"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7E3A37AD-E209-4DC5-817D-1DB3C0551999}"/>
              </a:ext>
            </a:extLst>
          </p:cNvPr>
          <p:cNvGrpSpPr/>
          <p:nvPr/>
        </p:nvGrpSpPr>
        <p:grpSpPr>
          <a:xfrm>
            <a:off x="11723" y="6116737"/>
            <a:ext cx="12161778" cy="684296"/>
            <a:chOff x="1354773" y="53"/>
            <a:chExt cx="7806053" cy="2122552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="" xmlns:a16="http://schemas.microsoft.com/office/drawing/2014/main" id="{4E9DDF53-3081-41E7-AF07-C2AA0AC73BA9}"/>
                </a:ext>
              </a:extLst>
            </p:cNvPr>
            <p:cNvSpPr/>
            <p:nvPr/>
          </p:nvSpPr>
          <p:spPr>
            <a:xfrm>
              <a:off x="1354773" y="53"/>
              <a:ext cx="7806053" cy="2122552"/>
            </a:xfrm>
            <a:prstGeom prst="roundRect">
              <a:avLst/>
            </a:prstGeom>
            <a:solidFill>
              <a:srgbClr val="21D4B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사각형: 둥근 모서리 4">
              <a:extLst>
                <a:ext uri="{FF2B5EF4-FFF2-40B4-BE49-F238E27FC236}">
                  <a16:creationId xmlns="" xmlns:a16="http://schemas.microsoft.com/office/drawing/2014/main" id="{0B6D7757-173C-41FA-BF4C-87757DAA1220}"/>
                </a:ext>
              </a:extLst>
            </p:cNvPr>
            <p:cNvSpPr txBox="1"/>
            <p:nvPr/>
          </p:nvSpPr>
          <p:spPr>
            <a:xfrm>
              <a:off x="1458387" y="103666"/>
              <a:ext cx="7598825" cy="19153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68580" rIns="137160" bIns="6858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u="sng" kern="1200" dirty="0"/>
                <a:t>시스템은 </a:t>
              </a:r>
              <a:r>
                <a:rPr lang="en-US" altLang="ko-KR" sz="2000" u="sng" kern="1200" dirty="0"/>
                <a:t>Use Case</a:t>
              </a:r>
              <a:r>
                <a:rPr lang="ko-KR" altLang="en-US" sz="2000" u="sng" kern="1200" dirty="0"/>
                <a:t>를 종료한다</a:t>
              </a:r>
              <a:r>
                <a:rPr lang="en-US" altLang="ko-KR" sz="2000" u="sng" kern="1200" dirty="0"/>
                <a:t>.</a:t>
              </a:r>
              <a:endParaRPr lang="ko-KR" sz="2000" u="sng" kern="1200" dirty="0"/>
            </a:p>
          </p:txBody>
        </p:sp>
      </p:grp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AA9B6FB6-6498-48D5-B9D1-7ECD0366AEF3}"/>
              </a:ext>
            </a:extLst>
          </p:cNvPr>
          <p:cNvCxnSpPr>
            <a:cxnSpLocks/>
          </p:cNvCxnSpPr>
          <p:nvPr/>
        </p:nvCxnSpPr>
        <p:spPr>
          <a:xfrm flipH="1">
            <a:off x="3925172" y="5052646"/>
            <a:ext cx="1455721" cy="0"/>
          </a:xfrm>
          <a:prstGeom prst="straightConnector1">
            <a:avLst/>
          </a:prstGeom>
          <a:ln w="57150">
            <a:solidFill>
              <a:srgbClr val="21D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60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5" r="22744"/>
          <a:stretch/>
        </p:blipFill>
        <p:spPr bwMode="auto">
          <a:xfrm>
            <a:off x="0" y="0"/>
            <a:ext cx="12185374" cy="64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85374" cy="6470374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83295" y="5682752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7283" y="5456265"/>
            <a:ext cx="5018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API SPEC </a:t>
            </a:r>
            <a:r>
              <a:rPr lang="en-US" altLang="ko-KR" sz="2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- </a:t>
            </a:r>
            <a:r>
              <a:rPr lang="ko-KR" altLang="en-US" sz="2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+mj-ea"/>
                <a:ea typeface="+mj-ea"/>
              </a:rPr>
              <a:t>프로젝트 신청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856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5951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Packages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22" y="1145544"/>
            <a:ext cx="10321156" cy="515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35422" y="3819525"/>
            <a:ext cx="447675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5951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신청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en-US" altLang="ko-KR" dirty="0"/>
              <a:t>Controller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8631" y="5351929"/>
            <a:ext cx="2269602" cy="510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97" y="1492515"/>
            <a:ext cx="4549027" cy="433240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1" y="1104899"/>
            <a:ext cx="3642334" cy="510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28631" y="3130658"/>
            <a:ext cx="8644888" cy="712922"/>
            <a:chOff x="328631" y="3130658"/>
            <a:chExt cx="8644888" cy="712922"/>
          </a:xfrm>
        </p:grpSpPr>
        <p:sp>
          <p:nvSpPr>
            <p:cNvPr id="5" name="직사각형 4"/>
            <p:cNvSpPr/>
            <p:nvPr/>
          </p:nvSpPr>
          <p:spPr>
            <a:xfrm>
              <a:off x="328631" y="3130658"/>
              <a:ext cx="3019003" cy="35646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168008" y="3356992"/>
              <a:ext cx="2805511" cy="48658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>
              <a:stCxn id="5" idx="3"/>
              <a:endCxn id="10" idx="1"/>
            </p:cNvCxnSpPr>
            <p:nvPr/>
          </p:nvCxnSpPr>
          <p:spPr>
            <a:xfrm>
              <a:off x="3347634" y="3308889"/>
              <a:ext cx="2820374" cy="2913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1" y="1106016"/>
            <a:ext cx="5266102" cy="510652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3" y="2273671"/>
            <a:ext cx="11906078" cy="277009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0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6482" y="6315255"/>
            <a:ext cx="209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in YPTLAB . 2017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866" y="356777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크라우드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펀딩</a:t>
            </a:r>
            <a:endParaRPr lang="ko-KR" altLang="en-US" sz="4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36" y="1679328"/>
            <a:ext cx="2840532" cy="28405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6" y="2272684"/>
            <a:ext cx="2181723" cy="21817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015" y="2192785"/>
            <a:ext cx="2184122" cy="2184122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050977" y="2983354"/>
            <a:ext cx="1397059" cy="692001"/>
          </a:xfrm>
          <a:prstGeom prst="rightArrow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7321137" y="2983354"/>
            <a:ext cx="1397059" cy="692001"/>
          </a:xfrm>
          <a:prstGeom prst="rightArrow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150" y="5005738"/>
            <a:ext cx="1284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Crowd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3125" y="4970090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Funding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68041" y="4963886"/>
            <a:ext cx="1378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6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5951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4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신청</a:t>
            </a:r>
            <a:r>
              <a:rPr lang="en-US" altLang="ko-KR" sz="24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en-US" altLang="ko-KR" smtClean="0"/>
              <a:t>Service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8631" y="5351929"/>
            <a:ext cx="2269602" cy="510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0" y="1095441"/>
            <a:ext cx="2979345" cy="531500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48" y="1262755"/>
            <a:ext cx="5548312" cy="49803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2446" y="2680570"/>
            <a:ext cx="2370754" cy="313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 flipV="1">
            <a:off x="2743200" y="2837145"/>
            <a:ext cx="2201779" cy="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0" y="2309001"/>
            <a:ext cx="11427037" cy="246753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4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31" y="552486"/>
            <a:ext cx="87630" cy="378024"/>
          </a:xfrm>
          <a:prstGeom prst="rect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83" y="387555"/>
            <a:ext cx="5951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4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신청</a:t>
            </a:r>
            <a:r>
              <a:rPr lang="en-US" altLang="ko-KR" sz="24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en-US" altLang="ko-KR" smtClean="0"/>
              <a:t>DAO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8631" y="5351929"/>
            <a:ext cx="2269602" cy="510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74" y="1055099"/>
            <a:ext cx="2508997" cy="539726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739612" y="1055099"/>
            <a:ext cx="6033808" cy="5261655"/>
            <a:chOff x="6097093" y="1055099"/>
            <a:chExt cx="6033808" cy="5261655"/>
          </a:xfrm>
        </p:grpSpPr>
        <p:pic>
          <p:nvPicPr>
            <p:cNvPr id="5129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455" y="1055099"/>
              <a:ext cx="5363085" cy="336898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130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093" y="4344614"/>
              <a:ext cx="6033808" cy="19721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4269549" y="1095441"/>
            <a:ext cx="7524750" cy="5354198"/>
            <a:chOff x="4503897" y="1095441"/>
            <a:chExt cx="7524750" cy="5354198"/>
          </a:xfrm>
        </p:grpSpPr>
        <p:pic>
          <p:nvPicPr>
            <p:cNvPr id="5132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897" y="4344614"/>
              <a:ext cx="7524750" cy="2105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131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588" y="1095441"/>
              <a:ext cx="7310059" cy="37864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426084" y="1055099"/>
            <a:ext cx="10419775" cy="5616486"/>
            <a:chOff x="1586753" y="1055099"/>
            <a:chExt cx="10419775" cy="5616486"/>
          </a:xfrm>
        </p:grpSpPr>
        <p:pic>
          <p:nvPicPr>
            <p:cNvPr id="5134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753" y="4850168"/>
              <a:ext cx="10419775" cy="18214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133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165" y="1055099"/>
              <a:ext cx="7678803" cy="39580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3147306" y="1108886"/>
            <a:ext cx="8698553" cy="5581190"/>
            <a:chOff x="3307975" y="1041651"/>
            <a:chExt cx="8698553" cy="5581190"/>
          </a:xfrm>
        </p:grpSpPr>
        <p:pic>
          <p:nvPicPr>
            <p:cNvPr id="5136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975" y="4470490"/>
              <a:ext cx="8698553" cy="215235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135" name="Picture 1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666" y="1041651"/>
              <a:ext cx="8434862" cy="453302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2813192" y="1084655"/>
            <a:ext cx="8958211" cy="5773345"/>
            <a:chOff x="2837329" y="880286"/>
            <a:chExt cx="8958211" cy="5791299"/>
          </a:xfrm>
        </p:grpSpPr>
        <p:pic>
          <p:nvPicPr>
            <p:cNvPr id="5139" name="Picture 1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329" y="3973054"/>
              <a:ext cx="7951029" cy="269853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138" name="Picture 1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666" y="880286"/>
              <a:ext cx="8223874" cy="472713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2363671" y="1529118"/>
            <a:ext cx="9482188" cy="5221256"/>
            <a:chOff x="2546460" y="1529118"/>
            <a:chExt cx="9482188" cy="5221256"/>
          </a:xfrm>
        </p:grpSpPr>
        <p:pic>
          <p:nvPicPr>
            <p:cNvPr id="5141" name="Picture 21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460" y="3993776"/>
              <a:ext cx="9482188" cy="275659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140" name="Picture 2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176" y="1529118"/>
              <a:ext cx="7143364" cy="398379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595174" y="4045644"/>
            <a:ext cx="1254498" cy="313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67398" y="3854684"/>
            <a:ext cx="1670475" cy="313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5883" y="4537017"/>
            <a:ext cx="2387949" cy="313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9951" y="4725285"/>
            <a:ext cx="2233241" cy="313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76761" y="4977021"/>
            <a:ext cx="1272912" cy="2880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8913" y="5210701"/>
            <a:ext cx="1824758" cy="3022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4030071</TotalTime>
  <Words>4781</Words>
  <Application>Microsoft Office PowerPoint</Application>
  <PresentationFormat>사용자 지정</PresentationFormat>
  <Paragraphs>1071</Paragraphs>
  <Slides>91</Slides>
  <Notes>91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6" baseType="lpstr">
      <vt:lpstr>굴림</vt:lpstr>
      <vt:lpstr>Arial</vt:lpstr>
      <vt:lpstr>KT&amp;G 상상제목 M</vt:lpstr>
      <vt:lpstr>KoPub돋움체 Light</vt:lpstr>
      <vt:lpstr>Sandoll 고딕Neo1 06 SemiBold</vt:lpstr>
      <vt:lpstr>나눔고딕 ExtraBold</vt:lpstr>
      <vt:lpstr>KoPub돋움체 Medium</vt:lpstr>
      <vt:lpstr>Wingdings</vt:lpstr>
      <vt:lpstr>나눔고딕</vt:lpstr>
      <vt:lpstr>맑은 고딕</vt:lpstr>
      <vt:lpstr>HY헤드라인M</vt:lpstr>
      <vt:lpstr>HY견고딕</vt:lpstr>
      <vt:lpstr>조선일보명조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로직 설계-유사도 검사</vt:lpstr>
      <vt:lpstr>로직 설계-유사도 검사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woo</cp:lastModifiedBy>
  <cp:revision>216</cp:revision>
  <dcterms:created xsi:type="dcterms:W3CDTF">2017-01-14T23:40:12Z</dcterms:created>
  <dcterms:modified xsi:type="dcterms:W3CDTF">2020-11-05T10:43:41Z</dcterms:modified>
</cp:coreProperties>
</file>